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Lst>
  <p:sldSz cy="5143500" cx="9144000"/>
  <p:notesSz cx="6858000" cy="9144000"/>
  <p:embeddedFontLst>
    <p:embeddedFont>
      <p:font typeface="Raleway"/>
      <p:regular r:id="rId157"/>
      <p:bold r:id="rId158"/>
      <p:italic r:id="rId159"/>
      <p:boldItalic r:id="rId160"/>
    </p:embeddedFont>
    <p:embeddedFont>
      <p:font typeface="Lato"/>
      <p:regular r:id="rId161"/>
      <p:bold r:id="rId162"/>
      <p:italic r:id="rId163"/>
      <p:boldItalic r:id="rId1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164" Type="http://schemas.openxmlformats.org/officeDocument/2006/relationships/font" Target="fonts/Lato-boldItalic.fntdata"/><Relationship Id="rId163" Type="http://schemas.openxmlformats.org/officeDocument/2006/relationships/font" Target="fonts/Lato-italic.fntdata"/><Relationship Id="rId162" Type="http://schemas.openxmlformats.org/officeDocument/2006/relationships/font" Target="fonts/Lato-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font" Target="fonts/Lato-regular.fntdata"/><Relationship Id="rId54" Type="http://schemas.openxmlformats.org/officeDocument/2006/relationships/slide" Target="slides/slide48.xml"/><Relationship Id="rId160" Type="http://schemas.openxmlformats.org/officeDocument/2006/relationships/font" Target="fonts/Raleway-boldItalic.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Raleway-italic.fntdata"/><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font" Target="fonts/Raleway-bold.fntdata"/><Relationship Id="rId157" Type="http://schemas.openxmlformats.org/officeDocument/2006/relationships/font" Target="fonts/Raleway-regular.fntdata"/><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b3b69f1d6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b3b69f1d6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ec3284a32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ec3284a32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ec3284a322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ec3284a322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ec3284a322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ec3284a322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ec3284a322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ec3284a322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ec3284a322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ec3284a322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ec3284a322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ec3284a322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ec3284a322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ec3284a322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ec3284a322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ec3284a322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ec3284a32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ec3284a322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ec3284a322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ec3284a322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b3b69f1d6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b3b69f1d6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ec3284a322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ec3284a322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ec3284a322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ec3284a322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ec3284a322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ec3284a322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ec3284a322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ec3284a322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ec3284a322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ec3284a322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ec3284a322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ec3284a322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ec3284a322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ec3284a322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eb3b69f1d6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eb3b69f1d6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ec3284a322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ec3284a322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ec3284a322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ec3284a322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b3b69f1d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b3b69f1d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eb3b69f1d6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eb3b69f1d6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ec3284a322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ec3284a322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ec3284a322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ec3284a322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ec3284a322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ec3284a322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ec3284a322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ec3284a322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ec3284a322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ec3284a322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ec3284a322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ec3284a322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ec3284a322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ec3284a322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ec3284a322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ec3284a322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ec3284a322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ec3284a322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b3b69f1d6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b3b69f1d6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ec3284a322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ec3284a322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ec3284a322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ec3284a322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ec3284a322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ec3284a322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ec3284a322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ec3284a322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ec3284a322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ec3284a322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ec3284a322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ec3284a322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ec3284a322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ec3284a322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ec3284a322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ec3284a322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ec3284a322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ec3284a322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ec3284a322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ec3284a322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b3b69f1d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b3b69f1d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ec3284a322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ec3284a322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ec3284a322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ec3284a322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ec3284a322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ec3284a322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eb3b69f1d6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eb3b69f1d6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ec3284a322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ec3284a322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ec3284a322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ec3284a322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ec3284a322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ec3284a322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ec3284a322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ec3284a322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ec3284a322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ec3284a322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eb3b69f1d6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eb3b69f1d6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b3b69f1d6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b3b69f1d6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eb3b69f1d6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eb3b69f1d6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b3b69f1d6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b3b69f1d6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b3b69f1d6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b3b69f1d6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b3b69f1d6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b3b69f1d6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b3b69f1d6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b3b69f1d6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b3b69f1d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b3b69f1d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b3b69f1d6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b3b69f1d6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b3b69f1d6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b3b69f1d6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b3b69f1d6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b3b69f1d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b3b69f1d6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b3b69f1d6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b3b69f1d6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b3b69f1d6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b3b69f1d6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b3b69f1d6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b3b69f1d6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b3b69f1d6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b3b69f1d6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b3b69f1d6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b3b69f1d6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b3b69f1d6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b3b69f1d6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b3b69f1d6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b3b69f1d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b3b69f1d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b3b69f1d6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b3b69f1d6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b3b69f1d6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b3b69f1d6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eb3b69f1d6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eb3b69f1d6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b3b69f1d6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eb3b69f1d6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eb3b69f1d6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eb3b69f1d6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b3b69f1d6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eb3b69f1d6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b3b69f1d6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b3b69f1d6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b3b69f1d6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b3b69f1d6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b3b69f1d6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eb3b69f1d6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b3b69f1d6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b3b69f1d6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b3b69f1d6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b3b69f1d6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b3b69f1d6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eb3b69f1d6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b3b69f1d6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b3b69f1d6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b3b69f1d6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b3b69f1d6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b3b69f1d6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eb3b69f1d6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ec3284a322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ec3284a322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c3284a322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ec3284a322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ec3284a322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ec3284a322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ec3284a322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ec3284a322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c3284a322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c3284a322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c3284a32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ec3284a32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b3b69f1d6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b3b69f1d6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c3284a322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c3284a322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c3284a322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c3284a322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c3284a322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c3284a322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b3b69f1d6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b3b69f1d6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b3b69f1d6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b3b69f1d6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b3b69f1d6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eb3b69f1d6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eb3b69f1d6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eb3b69f1d6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eb3b69f1d6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eb3b69f1d6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eb3b69f1d6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eb3b69f1d6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b3b69f1d6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eb3b69f1d6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b3b69f1d6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b3b69f1d6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b3b69f1d6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b3b69f1d6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eb3b69f1d6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eb3b69f1d6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eb3b69f1d6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eb3b69f1d6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eb3b69f1d6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eb3b69f1d6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eb3b69f1d6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eb3b69f1d6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eb3b69f1d6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eb3b69f1d6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eb3b69f1d6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eb3b69f1d6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eb3b69f1d6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eb3b69f1d6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eb3b69f1d6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eb3b69f1d6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ec3284a3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ec3284a3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b3b69f1d6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b3b69f1d6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ec3284a32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ec3284a32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eb3b69f1d6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eb3b69f1d6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ec3284a32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ec3284a32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c3284a32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ec3284a32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ec3284a32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ec3284a32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ec3284a32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ec3284a32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ec3284a32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ec3284a32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ec3284a32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ec3284a32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ec3284a32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ec3284a32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b3b69f1d6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eb3b69f1d6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b3b69f1d6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b3b69f1d6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ec3284a32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ec3284a32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ec3284a32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ec3284a32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ec3284a32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ec3284a32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c3284a32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c3284a32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c3284a32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ec3284a32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ec3284a32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ec3284a32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ec3284a32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ec3284a32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ec3284a32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ec3284a32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ec3284a322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ec3284a322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ec3284a32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ec3284a32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b3b69f1d6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b3b69f1d6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ec3284a32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ec3284a32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ec3284a322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ec3284a322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ec3284a322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ec3284a322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ec3284a322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ec3284a322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ec3284a32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ec3284a32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ec3284a322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ec3284a322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ec3284a32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ec3284a32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ec3284a32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ec3284a32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ec3284a322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ec3284a322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ec3284a322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ec3284a322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5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5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6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image" Target="../media/image7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image" Target="../media/image5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6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 Id="rId3" Type="http://schemas.openxmlformats.org/officeDocument/2006/relationships/image" Target="../media/image5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hyperlink" Target="https://jakarta.ee/specifications/bean-validation/3.0/apidocs/jakarta/validation/constraintvalidatorcontext"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7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6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hyperlink" Target="https://jakarta.ee/specifications/bean-validation/3.0/apidocs/jakarta/validation/metadata/constraintdescriptor"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6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 Id="rId3" Type="http://schemas.openxmlformats.org/officeDocument/2006/relationships/image" Target="../media/image5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6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5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hyperlink" Target="https://jakarta.ee/specifications/bean-validation/3.0/apidocs/jakarta/validation/valueextraction/valueextractor"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 Id="rId3" Type="http://schemas.openxmlformats.org/officeDocument/2006/relationships/image" Target="../media/image5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6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s://start.spring.io/"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6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8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 Id="rId3" Type="http://schemas.openxmlformats.org/officeDocument/2006/relationships/image" Target="../media/image6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 Id="rId3" Type="http://schemas.openxmlformats.org/officeDocument/2006/relationships/image" Target="../media/image6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 Id="rId3" Type="http://schemas.openxmlformats.org/officeDocument/2006/relationships/image" Target="../media/image7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7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 Id="rId3" Type="http://schemas.openxmlformats.org/officeDocument/2006/relationships/image" Target="../media/image7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 Id="rId3" Type="http://schemas.openxmlformats.org/officeDocument/2006/relationships/image" Target="../media/image7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7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2.xml"/><Relationship Id="rId3" Type="http://schemas.openxmlformats.org/officeDocument/2006/relationships/image" Target="../media/image7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hyperlink" Target="https://jakarta.ee/specifications/bean-validation/3.0/apidocs/jakarta/validation/constraintviolationexception"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7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 Id="rId3" Type="http://schemas.openxmlformats.org/officeDocument/2006/relationships/hyperlink" Target="https://jakarta.ee/specifications/bean-validation/3.0/apidocs/jakarta/validation/metadata/beandescriptor"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 Id="rId3" Type="http://schemas.openxmlformats.org/officeDocument/2006/relationships/image" Target="../media/image7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s://jakarta.ee/specifications/bean-validation/3.0/apidocs/jakarta/validation/validato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hyperlink" Target="https://jakarta.ee/specifications/bean-validation/3.0/apidocs/jakarta/validation/constraints/package-summary.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jakarta.ee/specifications/bean-validation/3.0/apidocs/jakarta/validation/constraintviolati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hyperlink" Target="https://jakarta.ee/specifications/bean-validation/3.0/apidocs/jakarta/validation/vali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hyperlink" Target="https://docs.jboss.org/hibernate/stable/validator/api/org/hibernate/validator/constraints/package-summary.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0.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hyperlink" Target="https://jakarta.ee/specifications/bean-validation/3.0/apidocs/jakarta/validation/payload"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2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hyperlink" Target="https://jakarta.ee/specifications/bean-validation/3.0/apidocs/jakarta/validation/executable/executablevalidator"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2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jakarta.ee/specifications/bean-validation/"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3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4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3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s://hibernate.org/validator/"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3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4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hyperlink" Target="https://jakarta.ee/specifications/bean-validation/3.0/apidocs/jakarta/validation/messageinterpolator"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4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4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3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4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3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4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4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5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Java Validation</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Bean Validation</a:t>
            </a:r>
            <a:endParaRPr/>
          </a:p>
        </p:txBody>
      </p:sp>
      <p:pic>
        <p:nvPicPr>
          <p:cNvPr id="218" name="Google Shape;218;p34"/>
          <p:cNvPicPr preferRelativeResize="0"/>
          <p:nvPr/>
        </p:nvPicPr>
        <p:blipFill>
          <a:blip r:embed="rId3">
            <a:alphaModFix/>
          </a:blip>
          <a:stretch>
            <a:fillRect/>
          </a:stretch>
        </p:blipFill>
        <p:spPr>
          <a:xfrm>
            <a:off x="1770113" y="2006250"/>
            <a:ext cx="5607378" cy="29848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Class-Level Constraint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Class-Level Constraint</a:t>
            </a:r>
            <a:endParaRPr/>
          </a:p>
        </p:txBody>
      </p:sp>
      <p:sp>
        <p:nvSpPr>
          <p:cNvPr id="748" name="Google Shape;748;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hanya membuat Constraint pada Field, Method, dan Constructor</a:t>
            </a:r>
            <a:endParaRPr/>
          </a:p>
          <a:p>
            <a:pPr indent="-311150" lvl="0" marL="457200" rtl="0" algn="l">
              <a:spcBef>
                <a:spcPts val="0"/>
              </a:spcBef>
              <a:spcAft>
                <a:spcPts val="0"/>
              </a:spcAft>
              <a:buSzPts val="1300"/>
              <a:buChar char="●"/>
            </a:pPr>
            <a:r>
              <a:rPr lang="id"/>
              <a:t>Constraint juga  bisa kita tambahkan pada level class</a:t>
            </a:r>
            <a:endParaRPr/>
          </a:p>
          <a:p>
            <a:pPr indent="-311150" lvl="0" marL="457200" rtl="0" algn="l">
              <a:spcBef>
                <a:spcPts val="0"/>
              </a:spcBef>
              <a:spcAft>
                <a:spcPts val="0"/>
              </a:spcAft>
              <a:buSzPts val="1300"/>
              <a:buChar char="●"/>
            </a:pPr>
            <a:r>
              <a:rPr lang="id"/>
              <a:t>Hal ini kadang bermanfaat, seperti misal kita ingin membandingkan lebih dari satu Field misalnya</a:t>
            </a:r>
            <a:endParaRPr/>
          </a:p>
          <a:p>
            <a:pPr indent="-311150" lvl="0" marL="457200" rtl="0" algn="l">
              <a:spcBef>
                <a:spcPts val="0"/>
              </a:spcBef>
              <a:spcAft>
                <a:spcPts val="0"/>
              </a:spcAft>
              <a:buSzPts val="1300"/>
              <a:buChar char="●"/>
            </a:pPr>
            <a:r>
              <a:rPr lang="id"/>
              <a:t>Untuk membuat Class-Level Constraint, kita cukup tambahkan Annotation Constraint pada Class, dan pastikan saat membuat Constraint, tambahkan target Class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Register Class</a:t>
            </a:r>
            <a:endParaRPr/>
          </a:p>
        </p:txBody>
      </p:sp>
      <p:pic>
        <p:nvPicPr>
          <p:cNvPr id="754" name="Google Shape;754;p126"/>
          <p:cNvPicPr preferRelativeResize="0"/>
          <p:nvPr/>
        </p:nvPicPr>
        <p:blipFill>
          <a:blip r:embed="rId3">
            <a:alphaModFix/>
          </a:blip>
          <a:stretch>
            <a:fillRect/>
          </a:stretch>
        </p:blipFill>
        <p:spPr>
          <a:xfrm>
            <a:off x="152400" y="2006250"/>
            <a:ext cx="7893733" cy="29848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 Check Password Constraint</a:t>
            </a:r>
            <a:endParaRPr/>
          </a:p>
        </p:txBody>
      </p:sp>
      <p:pic>
        <p:nvPicPr>
          <p:cNvPr id="760" name="Google Shape;760;p127"/>
          <p:cNvPicPr preferRelativeResize="0"/>
          <p:nvPr/>
        </p:nvPicPr>
        <p:blipFill>
          <a:blip r:embed="rId3">
            <a:alphaModFix/>
          </a:blip>
          <a:stretch>
            <a:fillRect/>
          </a:stretch>
        </p:blipFill>
        <p:spPr>
          <a:xfrm>
            <a:off x="152400" y="2006250"/>
            <a:ext cx="8455303" cy="298484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Check Password Validator</a:t>
            </a:r>
            <a:endParaRPr/>
          </a:p>
        </p:txBody>
      </p:sp>
      <p:pic>
        <p:nvPicPr>
          <p:cNvPr id="766" name="Google Shape;766;p128"/>
          <p:cNvPicPr preferRelativeResize="0"/>
          <p:nvPr/>
        </p:nvPicPr>
        <p:blipFill>
          <a:blip r:embed="rId3">
            <a:alphaModFix/>
          </a:blip>
          <a:stretch>
            <a:fillRect/>
          </a:stretch>
        </p:blipFill>
        <p:spPr>
          <a:xfrm>
            <a:off x="152400" y="2006250"/>
            <a:ext cx="8839200" cy="264429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Level Constraint</a:t>
            </a:r>
            <a:endParaRPr/>
          </a:p>
        </p:txBody>
      </p:sp>
      <p:pic>
        <p:nvPicPr>
          <p:cNvPr id="772" name="Google Shape;772;p129"/>
          <p:cNvPicPr preferRelativeResize="0"/>
          <p:nvPr/>
        </p:nvPicPr>
        <p:blipFill>
          <a:blip r:embed="rId3">
            <a:alphaModFix/>
          </a:blip>
          <a:stretch>
            <a:fillRect/>
          </a:stretch>
        </p:blipFill>
        <p:spPr>
          <a:xfrm>
            <a:off x="152400" y="2006250"/>
            <a:ext cx="8839199" cy="285098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Cross-Parameter</a:t>
            </a:r>
            <a:r>
              <a:rPr lang="id"/>
              <a:t> Constraint</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Cross-Parameter Constraint</a:t>
            </a:r>
            <a:endParaRPr/>
          </a:p>
        </p:txBody>
      </p:sp>
      <p:sp>
        <p:nvSpPr>
          <p:cNvPr id="783" name="Google Shape;783;p1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melakukan validasi beberapa Field, kita bisa menggunakan fitur Class-Level Constraint</a:t>
            </a:r>
            <a:endParaRPr/>
          </a:p>
          <a:p>
            <a:pPr indent="-311150" lvl="0" marL="457200" rtl="0" algn="l">
              <a:spcBef>
                <a:spcPts val="0"/>
              </a:spcBef>
              <a:spcAft>
                <a:spcPts val="0"/>
              </a:spcAft>
              <a:buSzPts val="1300"/>
              <a:buChar char="●"/>
            </a:pPr>
            <a:r>
              <a:rPr lang="id"/>
              <a:t>Sekarang bagaimana jika kita ingin melakukan validasi beberapa Parameter? Misal pada Method Parameter atau Constructor Parameter?</a:t>
            </a:r>
            <a:endParaRPr/>
          </a:p>
          <a:p>
            <a:pPr indent="-311150" lvl="0" marL="457200" rtl="0" algn="l">
              <a:spcBef>
                <a:spcPts val="0"/>
              </a:spcBef>
              <a:spcAft>
                <a:spcPts val="0"/>
              </a:spcAft>
              <a:buSzPts val="1300"/>
              <a:buChar char="●"/>
            </a:pPr>
            <a:r>
              <a:rPr lang="id"/>
              <a:t>Hal ini tidak bisa menggunakan Class-Level Constraint, namun ada cara sendiri untuk melakukan hal ini</a:t>
            </a:r>
            <a:endParaRPr/>
          </a:p>
          <a:p>
            <a:pPr indent="-311150" lvl="0" marL="457200" rtl="0" algn="l">
              <a:spcBef>
                <a:spcPts val="0"/>
              </a:spcBef>
              <a:spcAft>
                <a:spcPts val="0"/>
              </a:spcAft>
              <a:buSzPts val="1300"/>
              <a:buChar char="●"/>
            </a:pPr>
            <a:r>
              <a:rPr lang="id"/>
              <a:t>Yaitu dengan menggunakan Annotation @SupportedValidationTarget</a:t>
            </a:r>
            <a:endParaRPr/>
          </a:p>
          <a:p>
            <a:pPr indent="-311150" lvl="0" marL="457200" rtl="0" algn="l">
              <a:spcBef>
                <a:spcPts val="0"/>
              </a:spcBef>
              <a:spcAft>
                <a:spcPts val="0"/>
              </a:spcAft>
              <a:buSzPts val="1300"/>
              <a:buChar char="●"/>
            </a:pPr>
            <a:r>
              <a:rPr lang="id"/>
              <a:t>Kita bisa menggunakan @SupportedValidationTarget pada ConstraintValidator, untuk melakukan validasi semua parameter di Method atau Constructor</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Check Password Parameter Constraint</a:t>
            </a:r>
            <a:endParaRPr/>
          </a:p>
        </p:txBody>
      </p:sp>
      <p:pic>
        <p:nvPicPr>
          <p:cNvPr id="789" name="Google Shape;789;p132"/>
          <p:cNvPicPr preferRelativeResize="0"/>
          <p:nvPr/>
        </p:nvPicPr>
        <p:blipFill>
          <a:blip r:embed="rId3">
            <a:alphaModFix/>
          </a:blip>
          <a:stretch>
            <a:fillRect/>
          </a:stretch>
        </p:blipFill>
        <p:spPr>
          <a:xfrm>
            <a:off x="152400" y="2006250"/>
            <a:ext cx="8399470" cy="298484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Check Password Parameter Validator (1)</a:t>
            </a:r>
            <a:endParaRPr/>
          </a:p>
        </p:txBody>
      </p:sp>
      <p:pic>
        <p:nvPicPr>
          <p:cNvPr id="795" name="Google Shape;795;p133"/>
          <p:cNvPicPr preferRelativeResize="0"/>
          <p:nvPr/>
        </p:nvPicPr>
        <p:blipFill>
          <a:blip r:embed="rId3">
            <a:alphaModFix/>
          </a:blip>
          <a:stretch>
            <a:fillRect/>
          </a:stretch>
        </p:blipFill>
        <p:spPr>
          <a:xfrm>
            <a:off x="152400" y="2006250"/>
            <a:ext cx="8839203" cy="2806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Jakarta Bean Validation</a:t>
            </a:r>
            <a:endParaRPr/>
          </a:p>
        </p:txBody>
      </p:sp>
      <p:sp>
        <p:nvSpPr>
          <p:cNvPr id="224" name="Google Shape;224;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ini versi terbaru dari Bean Validation adalah versi 3, sedangkan masih banyak yang menggunakan Bean Validation versi 2</a:t>
            </a:r>
            <a:endParaRPr/>
          </a:p>
          <a:p>
            <a:pPr indent="-311150" lvl="0" marL="457200" rtl="0" algn="l">
              <a:spcBef>
                <a:spcPts val="0"/>
              </a:spcBef>
              <a:spcAft>
                <a:spcPts val="0"/>
              </a:spcAft>
              <a:buSzPts val="1300"/>
              <a:buChar char="●"/>
            </a:pPr>
            <a:r>
              <a:rPr lang="id"/>
              <a:t>Bean Validation versi 2 masih menggunakan nama Java Enterprise, sedangkan Bean Validation versi 3 sudah menggunakan nama Jakarta</a:t>
            </a:r>
            <a:endParaRPr/>
          </a:p>
          <a:p>
            <a:pPr indent="-311150" lvl="0" marL="457200" rtl="0" algn="l">
              <a:spcBef>
                <a:spcPts val="0"/>
              </a:spcBef>
              <a:spcAft>
                <a:spcPts val="0"/>
              </a:spcAft>
              <a:buSzPts val="1300"/>
              <a:buChar char="●"/>
            </a:pPr>
            <a:r>
              <a:rPr lang="id"/>
              <a:t>Oleh karena itu saat ini, banyak package untuk Bean Validation sudah berubah, dari yang sebelumnya menggunakan package javax.validation menjadi jakarta.validation</a:t>
            </a:r>
            <a:endParaRPr/>
          </a:p>
          <a:p>
            <a:pPr indent="-311150" lvl="0" marL="457200" rtl="0" algn="l">
              <a:spcBef>
                <a:spcPts val="0"/>
              </a:spcBef>
              <a:spcAft>
                <a:spcPts val="0"/>
              </a:spcAft>
              <a:buSzPts val="1300"/>
              <a:buChar char="●"/>
            </a:pPr>
            <a:r>
              <a:rPr lang="id"/>
              <a:t>Oleh karena itu jangan bingung jika masih  menggunakan  Bean Validation versi  2, tinggal diubah nama package nya saja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Check Password Parameter Validator (2)</a:t>
            </a:r>
            <a:endParaRPr/>
          </a:p>
        </p:txBody>
      </p:sp>
      <p:pic>
        <p:nvPicPr>
          <p:cNvPr id="801" name="Google Shape;801;p134"/>
          <p:cNvPicPr preferRelativeResize="0"/>
          <p:nvPr/>
        </p:nvPicPr>
        <p:blipFill>
          <a:blip r:embed="rId3">
            <a:alphaModFix/>
          </a:blip>
          <a:stretch>
            <a:fillRect/>
          </a:stretch>
        </p:blipFill>
        <p:spPr>
          <a:xfrm>
            <a:off x="152400" y="2006250"/>
            <a:ext cx="8839200" cy="2942598"/>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Register Method</a:t>
            </a:r>
            <a:endParaRPr/>
          </a:p>
        </p:txBody>
      </p:sp>
      <p:pic>
        <p:nvPicPr>
          <p:cNvPr id="807" name="Google Shape;807;p135"/>
          <p:cNvPicPr preferRelativeResize="0"/>
          <p:nvPr/>
        </p:nvPicPr>
        <p:blipFill>
          <a:blip r:embed="rId3">
            <a:alphaModFix/>
          </a:blip>
          <a:stretch>
            <a:fillRect/>
          </a:stretch>
        </p:blipFill>
        <p:spPr>
          <a:xfrm>
            <a:off x="152400" y="2006250"/>
            <a:ext cx="8435443" cy="298484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Cross-Parameter Constraint</a:t>
            </a:r>
            <a:endParaRPr/>
          </a:p>
        </p:txBody>
      </p:sp>
      <p:pic>
        <p:nvPicPr>
          <p:cNvPr id="813" name="Google Shape;813;p136"/>
          <p:cNvPicPr preferRelativeResize="0"/>
          <p:nvPr/>
        </p:nvPicPr>
        <p:blipFill>
          <a:blip r:embed="rId3">
            <a:alphaModFix/>
          </a:blip>
          <a:stretch>
            <a:fillRect/>
          </a:stretch>
        </p:blipFill>
        <p:spPr>
          <a:xfrm>
            <a:off x="152400" y="2006250"/>
            <a:ext cx="8820185" cy="2984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 Validator Context</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 Validator Context</a:t>
            </a:r>
            <a:endParaRPr/>
          </a:p>
        </p:txBody>
      </p:sp>
      <p:sp>
        <p:nvSpPr>
          <p:cNvPr id="824" name="Google Shape;824;p1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ConstraintValidator, pada method isValid terdapat parameter ConstraintValidatorContext</a:t>
            </a:r>
            <a:endParaRPr/>
          </a:p>
          <a:p>
            <a:pPr indent="-311150" lvl="0" marL="457200" rtl="0" algn="l">
              <a:spcBef>
                <a:spcPts val="0"/>
              </a:spcBef>
              <a:spcAft>
                <a:spcPts val="0"/>
              </a:spcAft>
              <a:buSzPts val="1300"/>
              <a:buChar char="●"/>
            </a:pPr>
            <a:r>
              <a:rPr lang="id"/>
              <a:t>Sebenarnya dalam keadaan ideal, kita tidak butuh menggunakan parameter tersebut, tapi pada materi ini kita akan bahas kegunaannya</a:t>
            </a:r>
            <a:endParaRPr/>
          </a:p>
          <a:p>
            <a:pPr indent="-311150" lvl="0" marL="457200" rtl="0" algn="l">
              <a:spcBef>
                <a:spcPts val="0"/>
              </a:spcBef>
              <a:spcAft>
                <a:spcPts val="0"/>
              </a:spcAft>
              <a:buSzPts val="1300"/>
              <a:buChar char="●"/>
            </a:pPr>
            <a:r>
              <a:rPr lang="id"/>
              <a:t>ConstraintValidatorContext digunakan untuk membuat custom message atau path, jika dirasa memang diperlukan</a:t>
            </a:r>
            <a:endParaRPr/>
          </a:p>
          <a:p>
            <a:pPr indent="-311150" lvl="0" marL="457200" rtl="0" algn="l">
              <a:spcBef>
                <a:spcPts val="0"/>
              </a:spcBef>
              <a:spcAft>
                <a:spcPts val="0"/>
              </a:spcAft>
              <a:buSzPts val="1300"/>
              <a:buChar char="●"/>
            </a:pPr>
            <a:r>
              <a:rPr lang="id"/>
              <a:t>Contoh pada kasus Class-Level Constraint, ketika terjadi error, maka secara default path nya adalah root objectnya, kadang-kadang kita ingin memberi tahu field mana yang error. Pada kasus ini kita bisa menggunakan ConstraintValidatorContext</a:t>
            </a:r>
            <a:endParaRPr/>
          </a:p>
          <a:p>
            <a:pPr indent="-311150" lvl="0" marL="457200" rtl="0" algn="l">
              <a:spcBef>
                <a:spcPts val="0"/>
              </a:spcBef>
              <a:spcAft>
                <a:spcPts val="0"/>
              </a:spcAft>
              <a:buSzPts val="1300"/>
              <a:buChar char="●"/>
            </a:pPr>
            <a:r>
              <a:rPr lang="id" u="sng">
                <a:solidFill>
                  <a:schemeClr val="hlink"/>
                </a:solidFill>
                <a:hlinkClick r:id="rId3"/>
              </a:rPr>
              <a:t>https://jakarta.ee/specifications/bean-validation/3.0/apidocs/jakarta/validation/constraintvalidatorcontext</a:t>
            </a:r>
            <a:r>
              <a:rPr lang="id"/>
              <a:t>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Class-Level Constraint</a:t>
            </a:r>
            <a:endParaRPr/>
          </a:p>
        </p:txBody>
      </p:sp>
      <p:pic>
        <p:nvPicPr>
          <p:cNvPr id="830" name="Google Shape;830;p139"/>
          <p:cNvPicPr preferRelativeResize="0"/>
          <p:nvPr/>
        </p:nvPicPr>
        <p:blipFill>
          <a:blip r:embed="rId3">
            <a:alphaModFix/>
          </a:blip>
          <a:stretch>
            <a:fillRect/>
          </a:stretch>
        </p:blipFill>
        <p:spPr>
          <a:xfrm>
            <a:off x="152400" y="2006250"/>
            <a:ext cx="8839198" cy="285760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Constraint Validator Context</a:t>
            </a:r>
            <a:endParaRPr/>
          </a:p>
        </p:txBody>
      </p:sp>
      <p:pic>
        <p:nvPicPr>
          <p:cNvPr id="836" name="Google Shape;836;p140"/>
          <p:cNvPicPr preferRelativeResize="0"/>
          <p:nvPr/>
        </p:nvPicPr>
        <p:blipFill>
          <a:blip r:embed="rId3">
            <a:alphaModFix/>
          </a:blip>
          <a:stretch>
            <a:fillRect/>
          </a:stretch>
        </p:blipFill>
        <p:spPr>
          <a:xfrm>
            <a:off x="152400" y="2006250"/>
            <a:ext cx="8573503" cy="298484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 Descriptor</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 Descriptor</a:t>
            </a:r>
            <a:endParaRPr/>
          </a:p>
        </p:txBody>
      </p:sp>
      <p:sp>
        <p:nvSpPr>
          <p:cNvPr id="847" name="Google Shape;847;p1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materi-materi sebelumnya, beberapa kali kita sudah menggunakan Constraint Descriptor, namun belum terlalu detail, seperti contohnya ketika mendapatkan Payload</a:t>
            </a:r>
            <a:endParaRPr/>
          </a:p>
          <a:p>
            <a:pPr indent="-311150" lvl="0" marL="457200" rtl="0" algn="l">
              <a:spcBef>
                <a:spcPts val="0"/>
              </a:spcBef>
              <a:spcAft>
                <a:spcPts val="0"/>
              </a:spcAft>
              <a:buSzPts val="1300"/>
              <a:buChar char="●"/>
            </a:pPr>
            <a:r>
              <a:rPr lang="id"/>
              <a:t>ConstraintDescriptor merupakan sebuah interface, yang berisikan informasi tentang Constraint</a:t>
            </a:r>
            <a:endParaRPr/>
          </a:p>
          <a:p>
            <a:pPr indent="-311150" lvl="0" marL="457200" rtl="0" algn="l">
              <a:spcBef>
                <a:spcPts val="0"/>
              </a:spcBef>
              <a:spcAft>
                <a:spcPts val="0"/>
              </a:spcAft>
              <a:buSzPts val="1300"/>
              <a:buChar char="●"/>
            </a:pPr>
            <a:r>
              <a:rPr lang="id"/>
              <a:t>Kita bisa mendapatkan informasi seperti Annotation, Group, Validator Class, Message Template, bahkan Annotation Method menggunakan ConstraintDescriptor</a:t>
            </a:r>
            <a:endParaRPr/>
          </a:p>
          <a:p>
            <a:pPr indent="-311150" lvl="0" marL="457200" rtl="0" algn="l">
              <a:spcBef>
                <a:spcPts val="0"/>
              </a:spcBef>
              <a:spcAft>
                <a:spcPts val="0"/>
              </a:spcAft>
              <a:buSzPts val="1300"/>
              <a:buChar char="●"/>
            </a:pPr>
            <a:r>
              <a:rPr lang="id" u="sng">
                <a:solidFill>
                  <a:schemeClr val="hlink"/>
                </a:solidFill>
                <a:hlinkClick r:id="rId3"/>
              </a:rPr>
              <a:t>https://jakarta.ee/specifications/bean-validation/3.0/apidocs/jakarta/validation/metadata/constraintdescriptor</a:t>
            </a:r>
            <a:r>
              <a:rPr lang="id"/>
              <a:t>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Constraint Descriptor</a:t>
            </a:r>
            <a:endParaRPr/>
          </a:p>
        </p:txBody>
      </p:sp>
      <p:pic>
        <p:nvPicPr>
          <p:cNvPr id="853" name="Google Shape;853;p143"/>
          <p:cNvPicPr preferRelativeResize="0"/>
          <p:nvPr/>
        </p:nvPicPr>
        <p:blipFill>
          <a:blip r:embed="rId3">
            <a:alphaModFix/>
          </a:blip>
          <a:stretch>
            <a:fillRect/>
          </a:stretch>
        </p:blipFill>
        <p:spPr>
          <a:xfrm>
            <a:off x="152400" y="2006250"/>
            <a:ext cx="8839199" cy="287815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Container Data</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Container Data</a:t>
            </a:r>
            <a:endParaRPr/>
          </a:p>
        </p:txBody>
      </p:sp>
      <p:sp>
        <p:nvSpPr>
          <p:cNvPr id="864" name="Google Shape;864;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class, kadang sering kita gunakan tipe data container, seperti misalnya Optional, Collection, List, Set, Map dan lain-lain</a:t>
            </a:r>
            <a:endParaRPr/>
          </a:p>
          <a:p>
            <a:pPr indent="-311150" lvl="0" marL="457200" rtl="0" algn="l">
              <a:spcBef>
                <a:spcPts val="0"/>
              </a:spcBef>
              <a:spcAft>
                <a:spcPts val="0"/>
              </a:spcAft>
              <a:buSzPts val="1300"/>
              <a:buChar char="●"/>
            </a:pPr>
            <a:r>
              <a:rPr lang="id"/>
              <a:t>Secara default, jika kita isi data tersebut dengan data Object, misal @Valid List&lt;Address&gt;, maka secara otomatis Bean Validation akan melakukan validasi semua data object Address sesuai dengan constraint yang ada di dalam class Address</a:t>
            </a:r>
            <a:endParaRPr/>
          </a:p>
          <a:p>
            <a:pPr indent="-311150" lvl="0" marL="457200" rtl="0" algn="l">
              <a:spcBef>
                <a:spcPts val="0"/>
              </a:spcBef>
              <a:spcAft>
                <a:spcPts val="0"/>
              </a:spcAft>
              <a:buSzPts val="1300"/>
              <a:buChar char="●"/>
            </a:pPr>
            <a:r>
              <a:rPr lang="id"/>
              <a:t>Tapi bagaimana jika kita memiliki misal field List&lt;String&gt;, atau Map&lt;String, String&gt;, bagaimana melakukan validasinya? Misal kita ingin semua data string di List tidak boleh kosong</a:t>
            </a:r>
            <a:endParaRPr/>
          </a:p>
          <a:p>
            <a:pPr indent="-311150" lvl="0" marL="457200" rtl="0" algn="l">
              <a:spcBef>
                <a:spcPts val="0"/>
              </a:spcBef>
              <a:spcAft>
                <a:spcPts val="0"/>
              </a:spcAft>
              <a:buSzPts val="1300"/>
              <a:buChar char="●"/>
            </a:pPr>
            <a:r>
              <a:rPr lang="id"/>
              <a:t>Untungnya, Bean Validation mendukung validasi terhadap data container seperti ini</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Person Salah</a:t>
            </a:r>
            <a:endParaRPr/>
          </a:p>
        </p:txBody>
      </p:sp>
      <p:pic>
        <p:nvPicPr>
          <p:cNvPr id="870" name="Google Shape;870;p146"/>
          <p:cNvPicPr preferRelativeResize="0"/>
          <p:nvPr/>
        </p:nvPicPr>
        <p:blipFill>
          <a:blip r:embed="rId3">
            <a:alphaModFix/>
          </a:blip>
          <a:stretch>
            <a:fillRect/>
          </a:stretch>
        </p:blipFill>
        <p:spPr>
          <a:xfrm>
            <a:off x="152400" y="2006250"/>
            <a:ext cx="8839202" cy="1983239"/>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Validate Container Data</a:t>
            </a:r>
            <a:endParaRPr/>
          </a:p>
        </p:txBody>
      </p:sp>
      <p:pic>
        <p:nvPicPr>
          <p:cNvPr id="876" name="Google Shape;876;p147"/>
          <p:cNvPicPr preferRelativeResize="0"/>
          <p:nvPr/>
        </p:nvPicPr>
        <p:blipFill>
          <a:blip r:embed="rId3">
            <a:alphaModFix/>
          </a:blip>
          <a:stretch>
            <a:fillRect/>
          </a:stretch>
        </p:blipFill>
        <p:spPr>
          <a:xfrm>
            <a:off x="152400" y="2006250"/>
            <a:ext cx="8839200" cy="2760667"/>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Validate Container Data</a:t>
            </a:r>
            <a:endParaRPr/>
          </a:p>
        </p:txBody>
      </p:sp>
      <p:sp>
        <p:nvSpPr>
          <p:cNvPr id="882" name="Google Shape;882;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melakukan validasi data jenis container, Bean Validation membutuhkan yang namanya Value Extractor</a:t>
            </a:r>
            <a:endParaRPr/>
          </a:p>
          <a:p>
            <a:pPr indent="-311150" lvl="0" marL="457200" rtl="0" algn="l">
              <a:spcBef>
                <a:spcPts val="0"/>
              </a:spcBef>
              <a:spcAft>
                <a:spcPts val="0"/>
              </a:spcAft>
              <a:buSzPts val="1300"/>
              <a:buChar char="●"/>
            </a:pPr>
            <a:r>
              <a:rPr lang="id"/>
              <a:t>Value Extractor ini menjadikan Bean Validation bisa melakukan ekstraksi data dari container</a:t>
            </a:r>
            <a:endParaRPr/>
          </a:p>
          <a:p>
            <a:pPr indent="-311150" lvl="0" marL="457200" rtl="0" algn="l">
              <a:spcBef>
                <a:spcPts val="0"/>
              </a:spcBef>
              <a:spcAft>
                <a:spcPts val="0"/>
              </a:spcAft>
              <a:buSzPts val="1300"/>
              <a:buChar char="●"/>
            </a:pPr>
            <a:r>
              <a:rPr lang="id"/>
              <a:t>Secara default, Bean Validation mendukung semua data container yang tersedia di Java, seperti Optional, Collection, List, Iterable, Set dan Map</a:t>
            </a:r>
            <a:endParaRPr/>
          </a:p>
          <a:p>
            <a:pPr indent="-311150" lvl="0" marL="457200" rtl="0" algn="l">
              <a:spcBef>
                <a:spcPts val="0"/>
              </a:spcBef>
              <a:spcAft>
                <a:spcPts val="0"/>
              </a:spcAft>
              <a:buSzPts val="1300"/>
              <a:buChar char="●"/>
            </a:pPr>
            <a:r>
              <a:rPr lang="id"/>
              <a:t>Yang kita butuhkan, hanya dengan menambahkan Constraint pada generic type container tersebut</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Person</a:t>
            </a:r>
            <a:endParaRPr/>
          </a:p>
        </p:txBody>
      </p:sp>
      <p:pic>
        <p:nvPicPr>
          <p:cNvPr id="888" name="Google Shape;888;p149"/>
          <p:cNvPicPr preferRelativeResize="0"/>
          <p:nvPr/>
        </p:nvPicPr>
        <p:blipFill>
          <a:blip r:embed="rId3">
            <a:alphaModFix/>
          </a:blip>
          <a:stretch>
            <a:fillRect/>
          </a:stretch>
        </p:blipFill>
        <p:spPr>
          <a:xfrm>
            <a:off x="152400" y="2006250"/>
            <a:ext cx="8839199" cy="1268124"/>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Value Extraction</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Value Extraction</a:t>
            </a:r>
            <a:endParaRPr/>
          </a:p>
        </p:txBody>
      </p:sp>
      <p:sp>
        <p:nvSpPr>
          <p:cNvPr id="899" name="Google Shape;899;p1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Value Extraction merupakan proses melakukan ekstraksi nilai dari data jenis container (kumpulan data), sehingga nilai-nilai nya bisa di validasi</a:t>
            </a:r>
            <a:endParaRPr/>
          </a:p>
          <a:p>
            <a:pPr indent="-311150" lvl="0" marL="457200" rtl="0" algn="l">
              <a:spcBef>
                <a:spcPts val="0"/>
              </a:spcBef>
              <a:spcAft>
                <a:spcPts val="0"/>
              </a:spcAft>
              <a:buSzPts val="1300"/>
              <a:buChar char="●"/>
            </a:pPr>
            <a:r>
              <a:rPr lang="id"/>
              <a:t>Sebelumnya sudah dijelaskan bahwa secara default Bean Validation mendukung value extraction terdapat data container yang ada di Java</a:t>
            </a:r>
            <a:endParaRPr/>
          </a:p>
          <a:p>
            <a:pPr indent="-311150" lvl="0" marL="457200" rtl="0" algn="l">
              <a:spcBef>
                <a:spcPts val="0"/>
              </a:spcBef>
              <a:spcAft>
                <a:spcPts val="0"/>
              </a:spcAft>
              <a:buSzPts val="1300"/>
              <a:buChar char="●"/>
            </a:pPr>
            <a:r>
              <a:rPr lang="id"/>
              <a:t>Bagaimana jika kita misal menggunakan data container sendiri atau misal menggunakan library bukan bawaan Java? Maka secara otomatis Bean Validation tidak bisa melakukan ekstraksi nilai yang terdapat di container, perlu kita lakukan secara manual</a:t>
            </a:r>
            <a:endParaRPr/>
          </a:p>
          <a:p>
            <a:pPr indent="-311150" lvl="0" marL="457200" rtl="0" algn="l">
              <a:spcBef>
                <a:spcPts val="0"/>
              </a:spcBef>
              <a:spcAft>
                <a:spcPts val="0"/>
              </a:spcAft>
              <a:buSzPts val="1300"/>
              <a:buChar char="●"/>
            </a:pPr>
            <a:r>
              <a:rPr lang="id"/>
              <a:t>Cara untuk memberi tahu Bean Validation cara melakukan ekstraksi, adalah dengan cara membuat ValueExtractor sendiri</a:t>
            </a:r>
            <a:endParaRPr/>
          </a:p>
          <a:p>
            <a:pPr indent="-311150" lvl="0" marL="457200" rtl="0" algn="l">
              <a:spcBef>
                <a:spcPts val="0"/>
              </a:spcBef>
              <a:spcAft>
                <a:spcPts val="0"/>
              </a:spcAft>
              <a:buSzPts val="1300"/>
              <a:buChar char="●"/>
            </a:pPr>
            <a:r>
              <a:rPr lang="id" u="sng">
                <a:solidFill>
                  <a:schemeClr val="hlink"/>
                </a:solidFill>
                <a:hlinkClick r:id="rId3"/>
              </a:rPr>
              <a:t>https://jakarta.ee/specifications/bean-validation/3.0/apidocs/jakarta/validation/valueextraction/valueextractor</a:t>
            </a:r>
            <a:r>
              <a:rPr lang="id"/>
              <a:t>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Data Class</a:t>
            </a:r>
            <a:endParaRPr/>
          </a:p>
        </p:txBody>
      </p:sp>
      <p:pic>
        <p:nvPicPr>
          <p:cNvPr id="905" name="Google Shape;905;p152"/>
          <p:cNvPicPr preferRelativeResize="0"/>
          <p:nvPr/>
        </p:nvPicPr>
        <p:blipFill>
          <a:blip r:embed="rId3">
            <a:alphaModFix/>
          </a:blip>
          <a:stretch>
            <a:fillRect/>
          </a:stretch>
        </p:blipFill>
        <p:spPr>
          <a:xfrm>
            <a:off x="152400" y="2006250"/>
            <a:ext cx="8839200" cy="2382196"/>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Data Value Extractor</a:t>
            </a:r>
            <a:endParaRPr/>
          </a:p>
        </p:txBody>
      </p:sp>
      <p:pic>
        <p:nvPicPr>
          <p:cNvPr id="911" name="Google Shape;911;p153"/>
          <p:cNvPicPr preferRelativeResize="0"/>
          <p:nvPr/>
        </p:nvPicPr>
        <p:blipFill>
          <a:blip r:embed="rId3">
            <a:alphaModFix/>
          </a:blip>
          <a:stretch>
            <a:fillRect/>
          </a:stretch>
        </p:blipFill>
        <p:spPr>
          <a:xfrm>
            <a:off x="152400" y="2006250"/>
            <a:ext cx="8839203" cy="216658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Project</a:t>
            </a:r>
            <a:endParaRPr/>
          </a:p>
        </p:txBody>
      </p:sp>
      <p:sp>
        <p:nvSpPr>
          <p:cNvPr id="235" name="Google Shape;235;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https://start.spring.io/</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Sample Data Class</a:t>
            </a:r>
            <a:endParaRPr/>
          </a:p>
        </p:txBody>
      </p:sp>
      <p:pic>
        <p:nvPicPr>
          <p:cNvPr id="917" name="Google Shape;917;p154"/>
          <p:cNvPicPr preferRelativeResize="0"/>
          <p:nvPr/>
        </p:nvPicPr>
        <p:blipFill>
          <a:blip r:embed="rId3">
            <a:alphaModFix/>
          </a:blip>
          <a:stretch>
            <a:fillRect/>
          </a:stretch>
        </p:blipFill>
        <p:spPr>
          <a:xfrm>
            <a:off x="152400" y="2006250"/>
            <a:ext cx="8839197" cy="18183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Data Value Extractor</a:t>
            </a:r>
            <a:endParaRPr/>
          </a:p>
        </p:txBody>
      </p:sp>
      <p:pic>
        <p:nvPicPr>
          <p:cNvPr id="923" name="Google Shape;923;p155"/>
          <p:cNvPicPr preferRelativeResize="0"/>
          <p:nvPr/>
        </p:nvPicPr>
        <p:blipFill>
          <a:blip r:embed="rId3">
            <a:alphaModFix/>
          </a:blip>
          <a:stretch>
            <a:fillRect/>
          </a:stretch>
        </p:blipFill>
        <p:spPr>
          <a:xfrm>
            <a:off x="152400" y="2006250"/>
            <a:ext cx="8253480" cy="2984849"/>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Multiple Generic Parameter Type</a:t>
            </a:r>
            <a:endParaRPr/>
          </a:p>
        </p:txBody>
      </p:sp>
      <p:sp>
        <p:nvSpPr>
          <p:cNvPr id="929" name="Google Shape;929;p1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saat kita membuat Value Extractor, annotation @</a:t>
            </a:r>
            <a:r>
              <a:rPr lang="id"/>
              <a:t>ExtractedValue hanya bisa digunakan satu kali</a:t>
            </a:r>
            <a:endParaRPr/>
          </a:p>
          <a:p>
            <a:pPr indent="-311150" lvl="0" marL="457200" rtl="0" algn="l">
              <a:spcBef>
                <a:spcPts val="0"/>
              </a:spcBef>
              <a:spcAft>
                <a:spcPts val="0"/>
              </a:spcAft>
              <a:buSzPts val="1300"/>
              <a:buChar char="●"/>
            </a:pPr>
            <a:r>
              <a:rPr lang="id"/>
              <a:t>Oleh karena itu, jika kita membuat container class generic yang menggunakan lebih dari satu generic parameter type, maka kita harus membuat Value Extractor nya sebanyak jumlah generic parameter type nya</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Entry Class</a:t>
            </a:r>
            <a:endParaRPr/>
          </a:p>
        </p:txBody>
      </p:sp>
      <p:pic>
        <p:nvPicPr>
          <p:cNvPr id="935" name="Google Shape;935;p157"/>
          <p:cNvPicPr preferRelativeResize="0"/>
          <p:nvPr/>
        </p:nvPicPr>
        <p:blipFill>
          <a:blip r:embed="rId3">
            <a:alphaModFix/>
          </a:blip>
          <a:stretch>
            <a:fillRect/>
          </a:stretch>
        </p:blipFill>
        <p:spPr>
          <a:xfrm>
            <a:off x="152400" y="2006250"/>
            <a:ext cx="8839202" cy="2364731"/>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Entry Value Extractor Key</a:t>
            </a:r>
            <a:endParaRPr/>
          </a:p>
        </p:txBody>
      </p:sp>
      <p:pic>
        <p:nvPicPr>
          <p:cNvPr id="941" name="Google Shape;941;p158"/>
          <p:cNvPicPr preferRelativeResize="0"/>
          <p:nvPr/>
        </p:nvPicPr>
        <p:blipFill>
          <a:blip r:embed="rId3">
            <a:alphaModFix/>
          </a:blip>
          <a:stretch>
            <a:fillRect/>
          </a:stretch>
        </p:blipFill>
        <p:spPr>
          <a:xfrm>
            <a:off x="152400" y="2006250"/>
            <a:ext cx="8839197" cy="2078524"/>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Entry Value Extractor Value</a:t>
            </a:r>
            <a:endParaRPr/>
          </a:p>
        </p:txBody>
      </p:sp>
      <p:pic>
        <p:nvPicPr>
          <p:cNvPr id="947" name="Google Shape;947;p159"/>
          <p:cNvPicPr preferRelativeResize="0"/>
          <p:nvPr/>
        </p:nvPicPr>
        <p:blipFill>
          <a:blip r:embed="rId3">
            <a:alphaModFix/>
          </a:blip>
          <a:stretch>
            <a:fillRect/>
          </a:stretch>
        </p:blipFill>
        <p:spPr>
          <a:xfrm>
            <a:off x="152400" y="2006250"/>
            <a:ext cx="8839204" cy="1926219"/>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Sample Entry</a:t>
            </a:r>
            <a:endParaRPr/>
          </a:p>
        </p:txBody>
      </p:sp>
      <p:pic>
        <p:nvPicPr>
          <p:cNvPr id="953" name="Google Shape;953;p160"/>
          <p:cNvPicPr preferRelativeResize="0"/>
          <p:nvPr/>
        </p:nvPicPr>
        <p:blipFill>
          <a:blip r:embed="rId3">
            <a:alphaModFix/>
          </a:blip>
          <a:stretch>
            <a:fillRect/>
          </a:stretch>
        </p:blipFill>
        <p:spPr>
          <a:xfrm>
            <a:off x="152400" y="2006250"/>
            <a:ext cx="8839199" cy="2433789"/>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Multiple Generic Parameter Type</a:t>
            </a:r>
            <a:endParaRPr/>
          </a:p>
        </p:txBody>
      </p:sp>
      <p:pic>
        <p:nvPicPr>
          <p:cNvPr id="959" name="Google Shape;959;p161"/>
          <p:cNvPicPr preferRelativeResize="0"/>
          <p:nvPr/>
        </p:nvPicPr>
        <p:blipFill>
          <a:blip r:embed="rId3">
            <a:alphaModFix/>
          </a:blip>
          <a:stretch>
            <a:fillRect/>
          </a:stretch>
        </p:blipFill>
        <p:spPr>
          <a:xfrm>
            <a:off x="152400" y="2006250"/>
            <a:ext cx="7831629" cy="2984849"/>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Container Non Generic</a:t>
            </a:r>
            <a:endParaRPr/>
          </a:p>
        </p:txBody>
      </p:sp>
      <p:sp>
        <p:nvSpPr>
          <p:cNvPr id="965" name="Google Shape;965;p1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Rata-rata, biasanya data container itu adalah class generic, namun beberapa kasus mungkin ada juga container yang bukan tipe generic</a:t>
            </a:r>
            <a:endParaRPr/>
          </a:p>
          <a:p>
            <a:pPr indent="-311150" lvl="0" marL="457200" rtl="0" algn="l">
              <a:spcBef>
                <a:spcPts val="0"/>
              </a:spcBef>
              <a:spcAft>
                <a:spcPts val="0"/>
              </a:spcAft>
              <a:buSzPts val="1300"/>
              <a:buChar char="●"/>
            </a:pPr>
            <a:r>
              <a:rPr lang="id"/>
              <a:t>Bagaimana untuk menangani hal ini? Untuk menangani hal ini, kita tetap bisa menggunakan @ExtractedValue, namun kita perlu memberi tahu tipe data nilai dari container nya</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Data Integer</a:t>
            </a:r>
            <a:endParaRPr/>
          </a:p>
        </p:txBody>
      </p:sp>
      <p:pic>
        <p:nvPicPr>
          <p:cNvPr id="971" name="Google Shape;971;p163"/>
          <p:cNvPicPr preferRelativeResize="0"/>
          <p:nvPr/>
        </p:nvPicPr>
        <p:blipFill>
          <a:blip r:embed="rId3">
            <a:alphaModFix/>
          </a:blip>
          <a:stretch>
            <a:fillRect/>
          </a:stretch>
        </p:blipFill>
        <p:spPr>
          <a:xfrm>
            <a:off x="152400" y="2006250"/>
            <a:ext cx="8535943" cy="298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Dependency Bean Validation</a:t>
            </a:r>
            <a:endParaRPr/>
          </a:p>
        </p:txBody>
      </p:sp>
      <p:pic>
        <p:nvPicPr>
          <p:cNvPr id="241" name="Google Shape;241;p38"/>
          <p:cNvPicPr preferRelativeResize="0"/>
          <p:nvPr/>
        </p:nvPicPr>
        <p:blipFill>
          <a:blip r:embed="rId3">
            <a:alphaModFix/>
          </a:blip>
          <a:stretch>
            <a:fillRect/>
          </a:stretch>
        </p:blipFill>
        <p:spPr>
          <a:xfrm>
            <a:off x="152400" y="2006250"/>
            <a:ext cx="8839201" cy="2389858"/>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Data Integer Value Extractor</a:t>
            </a:r>
            <a:endParaRPr/>
          </a:p>
        </p:txBody>
      </p:sp>
      <p:pic>
        <p:nvPicPr>
          <p:cNvPr id="977" name="Google Shape;977;p164"/>
          <p:cNvPicPr preferRelativeResize="0"/>
          <p:nvPr/>
        </p:nvPicPr>
        <p:blipFill>
          <a:blip r:embed="rId3">
            <a:alphaModFix/>
          </a:blip>
          <a:stretch>
            <a:fillRect/>
          </a:stretch>
        </p:blipFill>
        <p:spPr>
          <a:xfrm>
            <a:off x="152400" y="2006250"/>
            <a:ext cx="8839198" cy="228850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Sample Data Integer</a:t>
            </a:r>
            <a:endParaRPr/>
          </a:p>
        </p:txBody>
      </p:sp>
      <p:pic>
        <p:nvPicPr>
          <p:cNvPr id="983" name="Google Shape;983;p165"/>
          <p:cNvPicPr preferRelativeResize="0"/>
          <p:nvPr/>
        </p:nvPicPr>
        <p:blipFill>
          <a:blip r:embed="rId3">
            <a:alphaModFix/>
          </a:blip>
          <a:stretch>
            <a:fillRect/>
          </a:stretch>
        </p:blipFill>
        <p:spPr>
          <a:xfrm>
            <a:off x="152400" y="2006250"/>
            <a:ext cx="8839201" cy="2004767"/>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Value Extractor Non Generic</a:t>
            </a:r>
            <a:endParaRPr/>
          </a:p>
        </p:txBody>
      </p:sp>
      <p:pic>
        <p:nvPicPr>
          <p:cNvPr id="989" name="Google Shape;989;p166"/>
          <p:cNvPicPr preferRelativeResize="0"/>
          <p:nvPr/>
        </p:nvPicPr>
        <p:blipFill>
          <a:blip r:embed="rId3">
            <a:alphaModFix/>
          </a:blip>
          <a:stretch>
            <a:fillRect/>
          </a:stretch>
        </p:blipFill>
        <p:spPr>
          <a:xfrm>
            <a:off x="152400" y="2006250"/>
            <a:ext cx="8171640" cy="29848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 Violation Exception</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 Violation Exception</a:t>
            </a:r>
            <a:endParaRPr/>
          </a:p>
        </p:txBody>
      </p:sp>
      <p:sp>
        <p:nvSpPr>
          <p:cNvPr id="1000" name="Google Shape;1000;p1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Bean Validation secara default tidak membuat Exception ketika terjadi validasi error</a:t>
            </a:r>
            <a:endParaRPr/>
          </a:p>
          <a:p>
            <a:pPr indent="-311150" lvl="0" marL="457200" rtl="0" algn="l">
              <a:spcBef>
                <a:spcPts val="0"/>
              </a:spcBef>
              <a:spcAft>
                <a:spcPts val="0"/>
              </a:spcAft>
              <a:buSzPts val="1300"/>
              <a:buChar char="●"/>
            </a:pPr>
            <a:r>
              <a:rPr lang="id"/>
              <a:t>Bean Validation hanya mengembalikan error validasi dalam bentuk Set berisi Constraint Violation</a:t>
            </a:r>
            <a:endParaRPr/>
          </a:p>
          <a:p>
            <a:pPr indent="-311150" lvl="0" marL="457200" rtl="0" algn="l">
              <a:spcBef>
                <a:spcPts val="0"/>
              </a:spcBef>
              <a:spcAft>
                <a:spcPts val="0"/>
              </a:spcAft>
              <a:buSzPts val="1300"/>
              <a:buChar char="●"/>
            </a:pPr>
            <a:r>
              <a:rPr lang="id"/>
              <a:t>Beberapa framework atau library, kadang menginginkan Exception jika terjadi validasi error</a:t>
            </a:r>
            <a:endParaRPr/>
          </a:p>
          <a:p>
            <a:pPr indent="-311150" lvl="0" marL="457200" rtl="0" algn="l">
              <a:spcBef>
                <a:spcPts val="0"/>
              </a:spcBef>
              <a:spcAft>
                <a:spcPts val="0"/>
              </a:spcAft>
              <a:buSzPts val="1300"/>
              <a:buChar char="●"/>
            </a:pPr>
            <a:r>
              <a:rPr lang="id"/>
              <a:t>Kita tidak butuh  membuat exception secara manual, Bean Validation sudah menyediakannya, yaitu </a:t>
            </a:r>
            <a:r>
              <a:rPr lang="id"/>
              <a:t>ConstraintViolationException</a:t>
            </a:r>
            <a:endParaRPr/>
          </a:p>
          <a:p>
            <a:pPr indent="-311150" lvl="0" marL="457200" rtl="0" algn="l">
              <a:spcBef>
                <a:spcPts val="0"/>
              </a:spcBef>
              <a:spcAft>
                <a:spcPts val="0"/>
              </a:spcAft>
              <a:buSzPts val="1300"/>
              <a:buChar char="●"/>
            </a:pPr>
            <a:r>
              <a:rPr lang="id" u="sng">
                <a:solidFill>
                  <a:schemeClr val="hlink"/>
                </a:solidFill>
                <a:hlinkClick r:id="rId3"/>
              </a:rPr>
              <a:t>https://jakarta.ee/specifications/bean-validation/3.0/apidocs/jakarta/validation/constraintviolationexception</a:t>
            </a:r>
            <a:r>
              <a:rPr lang="id"/>
              <a:t>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Constraint Violation Exception</a:t>
            </a:r>
            <a:endParaRPr/>
          </a:p>
        </p:txBody>
      </p:sp>
      <p:pic>
        <p:nvPicPr>
          <p:cNvPr id="1006" name="Google Shape;1006;p169"/>
          <p:cNvPicPr preferRelativeResize="0"/>
          <p:nvPr/>
        </p:nvPicPr>
        <p:blipFill>
          <a:blip r:embed="rId3">
            <a:alphaModFix/>
          </a:blip>
          <a:stretch>
            <a:fillRect/>
          </a:stretch>
        </p:blipFill>
        <p:spPr>
          <a:xfrm>
            <a:off x="152400" y="2006250"/>
            <a:ext cx="8294856" cy="298485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Metadata</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Metadata</a:t>
            </a:r>
            <a:endParaRPr/>
          </a:p>
        </p:txBody>
      </p:sp>
      <p:sp>
        <p:nvSpPr>
          <p:cNvPr id="1017" name="Google Shape;1017;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Materi ini sebenarnya bisa kita tangani dengan menggunakan Reflection</a:t>
            </a:r>
            <a:endParaRPr/>
          </a:p>
          <a:p>
            <a:pPr indent="-311150" lvl="0" marL="457200" rtl="0" algn="l">
              <a:spcBef>
                <a:spcPts val="0"/>
              </a:spcBef>
              <a:spcAft>
                <a:spcPts val="0"/>
              </a:spcAft>
              <a:buSzPts val="1300"/>
              <a:buChar char="●"/>
            </a:pPr>
            <a:r>
              <a:rPr lang="id"/>
              <a:t>Namun Bean Validation memberikan fitur untuk mempermudah kita</a:t>
            </a:r>
            <a:endParaRPr/>
          </a:p>
          <a:p>
            <a:pPr indent="-311150" lvl="0" marL="457200" rtl="0" algn="l">
              <a:spcBef>
                <a:spcPts val="0"/>
              </a:spcBef>
              <a:spcAft>
                <a:spcPts val="0"/>
              </a:spcAft>
              <a:buSzPts val="1300"/>
              <a:buChar char="●"/>
            </a:pPr>
            <a:r>
              <a:rPr lang="id"/>
              <a:t>Bean Validation memungkinkan kita melihat sebuah constraint yang terdapat di sebuah class</a:t>
            </a:r>
            <a:endParaRPr/>
          </a:p>
          <a:p>
            <a:pPr indent="-311150" lvl="0" marL="457200" rtl="0" algn="l">
              <a:spcBef>
                <a:spcPts val="0"/>
              </a:spcBef>
              <a:spcAft>
                <a:spcPts val="0"/>
              </a:spcAft>
              <a:buSzPts val="1300"/>
              <a:buChar char="●"/>
            </a:pPr>
            <a:r>
              <a:rPr lang="id"/>
              <a:t>Kita bisa melihat detail dari constraint tersebut, mirip seperti ketika kita melihat semua struktur class menggunakan Java Reflection</a:t>
            </a:r>
            <a:endParaRPr/>
          </a:p>
          <a:p>
            <a:pPr indent="-311150" lvl="0" marL="457200" rtl="0" algn="l">
              <a:spcBef>
                <a:spcPts val="0"/>
              </a:spcBef>
              <a:spcAft>
                <a:spcPts val="0"/>
              </a:spcAft>
              <a:buSzPts val="1300"/>
              <a:buChar char="●"/>
            </a:pPr>
            <a:r>
              <a:rPr lang="id"/>
              <a:t>Metadata untuk constraint, disimpan dalam object </a:t>
            </a:r>
            <a:r>
              <a:rPr lang="id"/>
              <a:t>BeanDescriptor</a:t>
            </a:r>
            <a:endParaRPr/>
          </a:p>
          <a:p>
            <a:pPr indent="-311150" lvl="0" marL="457200" rtl="0" algn="l">
              <a:spcBef>
                <a:spcPts val="0"/>
              </a:spcBef>
              <a:spcAft>
                <a:spcPts val="0"/>
              </a:spcAft>
              <a:buSzPts val="1300"/>
              <a:buChar char="●"/>
            </a:pPr>
            <a:r>
              <a:rPr lang="id" u="sng">
                <a:solidFill>
                  <a:schemeClr val="hlink"/>
                </a:solidFill>
                <a:hlinkClick r:id="rId3"/>
              </a:rPr>
              <a:t>https://jakarta.ee/specifications/bean-validation/3.0/apidocs/jakarta/validation/metadata/beandescriptor</a:t>
            </a:r>
            <a:r>
              <a:rPr lang="id"/>
              <a:t>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Metadata</a:t>
            </a:r>
            <a:endParaRPr/>
          </a:p>
        </p:txBody>
      </p:sp>
      <p:pic>
        <p:nvPicPr>
          <p:cNvPr id="1023" name="Google Shape;1023;p172"/>
          <p:cNvPicPr preferRelativeResize="0"/>
          <p:nvPr/>
        </p:nvPicPr>
        <p:blipFill>
          <a:blip r:embed="rId3">
            <a:alphaModFix/>
          </a:blip>
          <a:stretch>
            <a:fillRect/>
          </a:stretch>
        </p:blipFill>
        <p:spPr>
          <a:xfrm>
            <a:off x="152400" y="2006250"/>
            <a:ext cx="7472075" cy="298485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Dependency Hibernate Validator</a:t>
            </a:r>
            <a:endParaRPr/>
          </a:p>
        </p:txBody>
      </p:sp>
      <p:pic>
        <p:nvPicPr>
          <p:cNvPr id="247" name="Google Shape;247;p39"/>
          <p:cNvPicPr preferRelativeResize="0"/>
          <p:nvPr/>
        </p:nvPicPr>
        <p:blipFill>
          <a:blip r:embed="rId3">
            <a:alphaModFix/>
          </a:blip>
          <a:stretch>
            <a:fillRect/>
          </a:stretch>
        </p:blipFill>
        <p:spPr>
          <a:xfrm>
            <a:off x="152400" y="2006250"/>
            <a:ext cx="7145550" cy="298485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034" name="Google Shape;1034;p1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 Persistence API</a:t>
            </a:r>
            <a:endParaRPr/>
          </a:p>
          <a:p>
            <a:pPr indent="-311150" lvl="0" marL="457200" rtl="0" algn="l">
              <a:spcBef>
                <a:spcPts val="0"/>
              </a:spcBef>
              <a:spcAft>
                <a:spcPts val="0"/>
              </a:spcAft>
              <a:buSzPts val="1300"/>
              <a:buChar char="●"/>
            </a:pPr>
            <a:r>
              <a:rPr lang="id"/>
              <a:t>Java Web</a:t>
            </a:r>
            <a:endParaRPr/>
          </a:p>
          <a:p>
            <a:pPr indent="-311150" lvl="0" marL="457200" rtl="0" algn="l">
              <a:spcBef>
                <a:spcPts val="0"/>
              </a:spcBef>
              <a:spcAft>
                <a:spcPts val="0"/>
              </a:spcAft>
              <a:buSzPts val="1300"/>
              <a:buChar char="●"/>
            </a:pPr>
            <a:r>
              <a:rPr lang="id"/>
              <a:t>Java RESTful API</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Validator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Validator</a:t>
            </a:r>
            <a:endParaRPr/>
          </a:p>
        </p:txBody>
      </p:sp>
      <p:sp>
        <p:nvSpPr>
          <p:cNvPr id="258" name="Google Shape;258;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Validator adalah class utama dalam Bean Validation</a:t>
            </a:r>
            <a:endParaRPr/>
          </a:p>
          <a:p>
            <a:pPr indent="-311150" lvl="0" marL="457200" rtl="0" algn="l">
              <a:spcBef>
                <a:spcPts val="0"/>
              </a:spcBef>
              <a:spcAft>
                <a:spcPts val="0"/>
              </a:spcAft>
              <a:buSzPts val="1300"/>
              <a:buChar char="●"/>
            </a:pPr>
            <a:r>
              <a:rPr lang="id"/>
              <a:t>Validator digunakan sebagai object untuk mengeksekusi validation</a:t>
            </a:r>
            <a:endParaRPr/>
          </a:p>
          <a:p>
            <a:pPr indent="-311150" lvl="0" marL="457200" rtl="0" algn="l">
              <a:spcBef>
                <a:spcPts val="0"/>
              </a:spcBef>
              <a:spcAft>
                <a:spcPts val="0"/>
              </a:spcAft>
              <a:buSzPts val="1300"/>
              <a:buChar char="●"/>
            </a:pPr>
            <a:r>
              <a:rPr lang="id"/>
              <a:t>Validator adalah object yang berat, oleh karena itu sebaiknya hanya dibuat satu kali saja dalam aplikasi</a:t>
            </a:r>
            <a:endParaRPr/>
          </a:p>
          <a:p>
            <a:pPr indent="-311150" lvl="0" marL="457200" rtl="0" algn="l">
              <a:spcBef>
                <a:spcPts val="0"/>
              </a:spcBef>
              <a:spcAft>
                <a:spcPts val="0"/>
              </a:spcAft>
              <a:buSzPts val="1300"/>
              <a:buChar char="●"/>
            </a:pPr>
            <a:r>
              <a:rPr lang="id" u="sng">
                <a:solidFill>
                  <a:schemeClr val="hlink"/>
                </a:solidFill>
                <a:hlinkClick r:id="rId3"/>
              </a:rPr>
              <a:t>https://jakarta.ee/specifications/bean-validation/3.0/apidocs/jakarta/validation/validator</a:t>
            </a:r>
            <a:r>
              <a:rPr lang="id"/>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ValidatorFactory</a:t>
            </a:r>
            <a:endParaRPr/>
          </a:p>
        </p:txBody>
      </p:sp>
      <p:sp>
        <p:nvSpPr>
          <p:cNvPr id="264" name="Google Shape;264;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Validator merupakan sebuah Interface, untuk membuatnya kita butuh bantuan object </a:t>
            </a:r>
            <a:r>
              <a:rPr lang="id"/>
              <a:t>ValidatorFactory</a:t>
            </a:r>
            <a:endParaRPr/>
          </a:p>
          <a:p>
            <a:pPr indent="-311150" lvl="0" marL="457200" rtl="0" algn="l">
              <a:spcBef>
                <a:spcPts val="0"/>
              </a:spcBef>
              <a:spcAft>
                <a:spcPts val="0"/>
              </a:spcAft>
              <a:buSzPts val="1300"/>
              <a:buChar char="●"/>
            </a:pPr>
            <a:r>
              <a:rPr lang="id"/>
              <a:t>ValidatorFactory</a:t>
            </a:r>
            <a:r>
              <a:rPr lang="id"/>
              <a:t> merupakan sebuah interface yang digunakan untuk membuat object-object yang ada di Bean Validation</a:t>
            </a:r>
            <a:endParaRPr/>
          </a:p>
          <a:p>
            <a:pPr indent="-311150" lvl="0" marL="457200" rtl="0" algn="l">
              <a:spcBef>
                <a:spcPts val="0"/>
              </a:spcBef>
              <a:spcAft>
                <a:spcPts val="0"/>
              </a:spcAft>
              <a:buSzPts val="1300"/>
              <a:buChar char="●"/>
            </a:pPr>
            <a:r>
              <a:rPr lang="id"/>
              <a:t>Salah satu method nya adalah getValidator(), yang digunakan untuk mendapatkan object Validator</a:t>
            </a:r>
            <a:endParaRPr/>
          </a:p>
          <a:p>
            <a:pPr indent="-311150" lvl="0" marL="457200" rtl="0" algn="l">
              <a:spcBef>
                <a:spcPts val="0"/>
              </a:spcBef>
              <a:spcAft>
                <a:spcPts val="0"/>
              </a:spcAft>
              <a:buSzPts val="1300"/>
              <a:buChar char="●"/>
            </a:pPr>
            <a:r>
              <a:rPr lang="id"/>
              <a:t>ValidatorFactory</a:t>
            </a:r>
            <a:r>
              <a:rPr lang="id"/>
              <a:t> cukup dibuat sekali di setiap aplikasi, karena object ini merupakan object yang berat, dan untuk membuatnya kita bisa menggunakan class Validation dan method buildDefaultValidatorFactory()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Validator</a:t>
            </a:r>
            <a:endParaRPr/>
          </a:p>
        </p:txBody>
      </p:sp>
      <p:pic>
        <p:nvPicPr>
          <p:cNvPr id="270" name="Google Shape;270;p43"/>
          <p:cNvPicPr preferRelativeResize="0"/>
          <p:nvPr/>
        </p:nvPicPr>
        <p:blipFill>
          <a:blip r:embed="rId3">
            <a:alphaModFix/>
          </a:blip>
          <a:stretch>
            <a:fillRect/>
          </a:stretch>
        </p:blipFill>
        <p:spPr>
          <a:xfrm>
            <a:off x="152400" y="2006250"/>
            <a:ext cx="8408540"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Manual Validation</a:t>
            </a:r>
            <a:endParaRPr/>
          </a:p>
        </p:txBody>
      </p:sp>
      <p:sp>
        <p:nvSpPr>
          <p:cNvPr id="281" name="Google Shape;281;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menggunakan Bean Validation, untuk melakukan validasi di Java, biasanya kita lakukan secara manual</a:t>
            </a:r>
            <a:endParaRPr/>
          </a:p>
          <a:p>
            <a:pPr indent="-311150" lvl="0" marL="457200" rtl="0" algn="l">
              <a:spcBef>
                <a:spcPts val="0"/>
              </a:spcBef>
              <a:spcAft>
                <a:spcPts val="0"/>
              </a:spcAft>
              <a:buSzPts val="1300"/>
              <a:buChar char="●"/>
            </a:pPr>
            <a:r>
              <a:rPr lang="id"/>
              <a:t>Biasanya kita menggunakan if else untuk melakukan pengecekan</a:t>
            </a:r>
            <a:endParaRPr/>
          </a:p>
          <a:p>
            <a:pPr indent="-311150" lvl="0" marL="457200" rtl="0" algn="l">
              <a:spcBef>
                <a:spcPts val="0"/>
              </a:spcBef>
              <a:spcAft>
                <a:spcPts val="0"/>
              </a:spcAft>
              <a:buSzPts val="1300"/>
              <a:buChar char="●"/>
            </a:pPr>
            <a:r>
              <a:rPr lang="id"/>
              <a:t>Dan jika terjadi validasi error, biasanya kita akan buat exception terjadi</a:t>
            </a:r>
            <a:endParaRPr/>
          </a:p>
          <a:p>
            <a:pPr indent="-311150" lvl="0" marL="457200" rtl="0" algn="l">
              <a:spcBef>
                <a:spcPts val="0"/>
              </a:spcBef>
              <a:spcAft>
                <a:spcPts val="0"/>
              </a:spcAft>
              <a:buSzPts val="1300"/>
              <a:buChar char="●"/>
            </a:pPr>
            <a:r>
              <a:rPr lang="id"/>
              <a:t>Pada Bean Validation, cara kerjanya berbeda, kita tidak butuh melakukan validasi secara manual lagi, validasi di Bean Validation menggunakan Annotation yang bisa kita simpan pada Field, Method, Parameter dan lain-lain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a:t>
            </a:r>
            <a:endParaRPr/>
          </a:p>
        </p:txBody>
      </p:sp>
      <p:sp>
        <p:nvSpPr>
          <p:cNvPr id="287" name="Google Shape;287;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Constraint merupakan Annotation yang digunakan sebagai penanda untuk target yang kita tambahkan (misal Field, Method, dan lain-lain)</a:t>
            </a:r>
            <a:endParaRPr/>
          </a:p>
          <a:p>
            <a:pPr indent="-311150" lvl="0" marL="457200" rtl="0" algn="l">
              <a:spcBef>
                <a:spcPts val="0"/>
              </a:spcBef>
              <a:spcAft>
                <a:spcPts val="0"/>
              </a:spcAft>
              <a:buSzPts val="1300"/>
              <a:buChar char="●"/>
            </a:pPr>
            <a:r>
              <a:rPr lang="id"/>
              <a:t>Bean Validation sudah menyediakan banyak sekali Constraint yang bisa langsung kita  gunakan</a:t>
            </a:r>
            <a:endParaRPr/>
          </a:p>
          <a:p>
            <a:pPr indent="-311150" lvl="0" marL="457200" rtl="0" algn="l">
              <a:spcBef>
                <a:spcPts val="0"/>
              </a:spcBef>
              <a:spcAft>
                <a:spcPts val="0"/>
              </a:spcAft>
              <a:buSzPts val="1300"/>
              <a:buChar char="●"/>
            </a:pPr>
            <a:r>
              <a:rPr lang="id"/>
              <a:t>Jika kita butuh validasi yang berbeda, kita juga bisa membuat constraint secara manual, yang akan kita bahas nanti di chapter tersendiri</a:t>
            </a:r>
            <a:endParaRPr/>
          </a:p>
          <a:p>
            <a:pPr indent="-311150" lvl="0" marL="457200" rtl="0" algn="l">
              <a:spcBef>
                <a:spcPts val="0"/>
              </a:spcBef>
              <a:spcAft>
                <a:spcPts val="0"/>
              </a:spcAft>
              <a:buSzPts val="1300"/>
              <a:buChar char="●"/>
            </a:pPr>
            <a:r>
              <a:rPr lang="id"/>
              <a:t>Semua Constraint di Bean Validation terdapat di package jakarta.validation.constrains</a:t>
            </a:r>
            <a:endParaRPr/>
          </a:p>
          <a:p>
            <a:pPr indent="-311150" lvl="0" marL="457200" rtl="0" algn="l">
              <a:spcBef>
                <a:spcPts val="0"/>
              </a:spcBef>
              <a:spcAft>
                <a:spcPts val="0"/>
              </a:spcAft>
              <a:buSzPts val="1300"/>
              <a:buChar char="●"/>
            </a:pPr>
            <a:r>
              <a:rPr lang="id" u="sng">
                <a:solidFill>
                  <a:schemeClr val="hlink"/>
                </a:solidFill>
                <a:hlinkClick r:id="rId3"/>
              </a:rPr>
              <a:t>https://jakarta.ee/specifications/bean-validation/3.0/apidocs/jakarta/validation/constraints/package-summary.html</a:t>
            </a:r>
            <a:r>
              <a:rPr lang="id"/>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dengan Constraint</a:t>
            </a:r>
            <a:endParaRPr/>
          </a:p>
        </p:txBody>
      </p:sp>
      <p:pic>
        <p:nvPicPr>
          <p:cNvPr id="293" name="Google Shape;293;p47"/>
          <p:cNvPicPr preferRelativeResize="0"/>
          <p:nvPr/>
        </p:nvPicPr>
        <p:blipFill>
          <a:blip r:embed="rId3">
            <a:alphaModFix/>
          </a:blip>
          <a:stretch>
            <a:fillRect/>
          </a:stretch>
        </p:blipFill>
        <p:spPr>
          <a:xfrm>
            <a:off x="152400" y="2006250"/>
            <a:ext cx="8839200" cy="29222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 Violation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 Violation</a:t>
            </a:r>
            <a:endParaRPr/>
          </a:p>
        </p:txBody>
      </p:sp>
      <p:sp>
        <p:nvSpPr>
          <p:cNvPr id="304" name="Google Shape;304;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menambahkan annotation Constraint ke class yang akan kita validasi, selanjutnya kita bisa mulai melakukan validasi terhadap object class tersebut menggunakan method validate() milik class Validator</a:t>
            </a:r>
            <a:endParaRPr/>
          </a:p>
          <a:p>
            <a:pPr indent="-311150" lvl="0" marL="457200" rtl="0" algn="l">
              <a:spcBef>
                <a:spcPts val="0"/>
              </a:spcBef>
              <a:spcAft>
                <a:spcPts val="0"/>
              </a:spcAft>
              <a:buSzPts val="1300"/>
              <a:buChar char="●"/>
            </a:pPr>
            <a:r>
              <a:rPr lang="id"/>
              <a:t>Hasil kembalian dari method validate() adalah Set&lt;ConstraintViolation&gt;, dimana ConstraintViolation tersebut merupakan representasi kesalaha dari constraint</a:t>
            </a:r>
            <a:endParaRPr/>
          </a:p>
          <a:p>
            <a:pPr indent="-311150" lvl="0" marL="457200" rtl="0" algn="l">
              <a:spcBef>
                <a:spcPts val="0"/>
              </a:spcBef>
              <a:spcAft>
                <a:spcPts val="0"/>
              </a:spcAft>
              <a:buSzPts val="1300"/>
              <a:buChar char="●"/>
            </a:pPr>
            <a:r>
              <a:rPr lang="id"/>
              <a:t>Jika terdapat kesalahan, otomatis terdapat ConstraintViolation, namun jika tidak ada kesalahan, maka tidak akan terdapat ConstraintViolation, alias Set nya akan berisi data kosong</a:t>
            </a:r>
            <a:endParaRPr/>
          </a:p>
          <a:p>
            <a:pPr indent="-311150" lvl="0" marL="457200" rtl="0" algn="l">
              <a:spcBef>
                <a:spcPts val="0"/>
              </a:spcBef>
              <a:spcAft>
                <a:spcPts val="0"/>
              </a:spcAft>
              <a:buSzPts val="1300"/>
              <a:buChar char="●"/>
            </a:pPr>
            <a:r>
              <a:rPr lang="id" u="sng">
                <a:solidFill>
                  <a:schemeClr val="hlink"/>
                </a:solidFill>
                <a:hlinkClick r:id="rId3"/>
              </a:rPr>
              <a:t>https://jakarta.ee/specifications/bean-validation/3.0/apidocs/jakarta/validation/constraintviolation</a:t>
            </a:r>
            <a:r>
              <a:rPr lang="id"/>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Constraint Violation</a:t>
            </a:r>
            <a:endParaRPr/>
          </a:p>
        </p:txBody>
      </p:sp>
      <p:pic>
        <p:nvPicPr>
          <p:cNvPr id="310" name="Google Shape;310;p50"/>
          <p:cNvPicPr preferRelativeResize="0"/>
          <p:nvPr/>
        </p:nvPicPr>
        <p:blipFill>
          <a:blip r:embed="rId3">
            <a:alphaModFix/>
          </a:blip>
          <a:stretch>
            <a:fillRect/>
          </a:stretch>
        </p:blipFill>
        <p:spPr>
          <a:xfrm>
            <a:off x="152400" y="2006250"/>
            <a:ext cx="8386010" cy="29848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Metadata</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perhatikan, pada Constraint Violation, tidak hanya message error yang bisa kita lihat, kita juga bisa melihat field mana yang error, dari object mana, dan lain-lain</a:t>
            </a:r>
            <a:endParaRPr/>
          </a:p>
          <a:p>
            <a:pPr indent="-311150" lvl="0" marL="457200" rtl="0" algn="l">
              <a:spcBef>
                <a:spcPts val="0"/>
              </a:spcBef>
              <a:spcAft>
                <a:spcPts val="0"/>
              </a:spcAft>
              <a:buSzPts val="1300"/>
              <a:buChar char="●"/>
            </a:pPr>
            <a:r>
              <a:rPr lang="id"/>
              <a:t>Ini sangat bagus ketika kita ingin melakukan debugging field mana yang error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 Metadata</a:t>
            </a:r>
            <a:endParaRPr/>
          </a:p>
        </p:txBody>
      </p:sp>
      <p:pic>
        <p:nvPicPr>
          <p:cNvPr id="322" name="Google Shape;322;p52"/>
          <p:cNvPicPr preferRelativeResize="0"/>
          <p:nvPr/>
        </p:nvPicPr>
        <p:blipFill>
          <a:blip r:embed="rId3">
            <a:alphaModFix/>
          </a:blip>
          <a:stretch>
            <a:fillRect/>
          </a:stretch>
        </p:blipFill>
        <p:spPr>
          <a:xfrm>
            <a:off x="152400" y="2006250"/>
            <a:ext cx="8839201" cy="279960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Nested Validation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Nested Validation</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jika terdapat nested object, Bean Validation tidak akan melakukan validasi terhadap data object tersebut</a:t>
            </a:r>
            <a:endParaRPr/>
          </a:p>
          <a:p>
            <a:pPr indent="-311150" lvl="0" marL="457200" rtl="0" algn="l">
              <a:spcBef>
                <a:spcPts val="0"/>
              </a:spcBef>
              <a:spcAft>
                <a:spcPts val="0"/>
              </a:spcAft>
              <a:buSzPts val="1300"/>
              <a:buChar char="●"/>
            </a:pPr>
            <a:r>
              <a:rPr lang="id"/>
              <a:t>Misal kita punya class Person, dimana  memiliki field address dengan tipe class Address,  secara default isi dalam class Address tidak akan divalidasi</a:t>
            </a:r>
            <a:endParaRPr/>
          </a:p>
          <a:p>
            <a:pPr indent="-311150" lvl="0" marL="457200" rtl="0" algn="l">
              <a:spcBef>
                <a:spcPts val="0"/>
              </a:spcBef>
              <a:spcAft>
                <a:spcPts val="0"/>
              </a:spcAft>
              <a:buSzPts val="1300"/>
              <a:buChar char="●"/>
            </a:pPr>
            <a:r>
              <a:rPr lang="id"/>
              <a:t>Jika kita ingin melakukan validasi terhadap nested object tersebut, kita perlu menambahkan annotation @Valid</a:t>
            </a:r>
            <a:endParaRPr/>
          </a:p>
          <a:p>
            <a:pPr indent="-311150" lvl="0" marL="457200" rtl="0" algn="l">
              <a:spcBef>
                <a:spcPts val="0"/>
              </a:spcBef>
              <a:spcAft>
                <a:spcPts val="0"/>
              </a:spcAft>
              <a:buSzPts val="1300"/>
              <a:buChar char="●"/>
            </a:pPr>
            <a:r>
              <a:rPr lang="id"/>
              <a:t>@Valid juga bisa digunakan untuk nested object yang terdapat di dalam Array atau Collection</a:t>
            </a:r>
            <a:endParaRPr/>
          </a:p>
          <a:p>
            <a:pPr indent="-311150" lvl="0" marL="457200" rtl="0" algn="l">
              <a:spcBef>
                <a:spcPts val="0"/>
              </a:spcBef>
              <a:spcAft>
                <a:spcPts val="0"/>
              </a:spcAft>
              <a:buSzPts val="1300"/>
              <a:buChar char="●"/>
            </a:pPr>
            <a:r>
              <a:rPr lang="id" u="sng">
                <a:solidFill>
                  <a:schemeClr val="hlink"/>
                </a:solidFill>
                <a:hlinkClick r:id="rId3"/>
              </a:rPr>
              <a:t>https://jakarta.ee/specifications/bean-validation/3.0/apidocs/jakarta/validation/valid</a:t>
            </a:r>
            <a:r>
              <a:rPr lang="id"/>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Address</a:t>
            </a:r>
            <a:endParaRPr/>
          </a:p>
        </p:txBody>
      </p:sp>
      <p:pic>
        <p:nvPicPr>
          <p:cNvPr id="339" name="Google Shape;339;p55"/>
          <p:cNvPicPr preferRelativeResize="0"/>
          <p:nvPr/>
        </p:nvPicPr>
        <p:blipFill>
          <a:blip r:embed="rId3">
            <a:alphaModFix/>
          </a:blip>
          <a:stretch>
            <a:fillRect/>
          </a:stretch>
        </p:blipFill>
        <p:spPr>
          <a:xfrm>
            <a:off x="152400" y="2006250"/>
            <a:ext cx="8529741" cy="2984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Person</a:t>
            </a:r>
            <a:endParaRPr/>
          </a:p>
        </p:txBody>
      </p:sp>
      <p:pic>
        <p:nvPicPr>
          <p:cNvPr id="345" name="Google Shape;345;p56"/>
          <p:cNvPicPr preferRelativeResize="0"/>
          <p:nvPr/>
        </p:nvPicPr>
        <p:blipFill>
          <a:blip r:embed="rId3">
            <a:alphaModFix/>
          </a:blip>
          <a:stretch>
            <a:fillRect/>
          </a:stretch>
        </p:blipFill>
        <p:spPr>
          <a:xfrm>
            <a:off x="152400" y="2006250"/>
            <a:ext cx="7711617" cy="29848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Nested Validation</a:t>
            </a:r>
            <a:endParaRPr/>
          </a:p>
        </p:txBody>
      </p:sp>
      <p:pic>
        <p:nvPicPr>
          <p:cNvPr id="351" name="Google Shape;351;p57"/>
          <p:cNvPicPr preferRelativeResize="0"/>
          <p:nvPr/>
        </p:nvPicPr>
        <p:blipFill>
          <a:blip r:embed="rId3">
            <a:alphaModFix/>
          </a:blip>
          <a:stretch>
            <a:fillRect/>
          </a:stretch>
        </p:blipFill>
        <p:spPr>
          <a:xfrm>
            <a:off x="152400" y="2006250"/>
            <a:ext cx="8839198" cy="292628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Hibernate</a:t>
            </a:r>
            <a:r>
              <a:rPr lang="id"/>
              <a:t> Validator Constraint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Hibernate Validator Constraint</a:t>
            </a:r>
            <a:endParaRPr/>
          </a:p>
        </p:txBody>
      </p:sp>
      <p:sp>
        <p:nvSpPr>
          <p:cNvPr id="362" name="Google Shape;362;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Annotation Constraint yang terdapat di Bean Validation</a:t>
            </a:r>
            <a:endParaRPr/>
          </a:p>
          <a:p>
            <a:pPr indent="-311150" lvl="0" marL="457200" rtl="0" algn="l">
              <a:spcBef>
                <a:spcPts val="0"/>
              </a:spcBef>
              <a:spcAft>
                <a:spcPts val="0"/>
              </a:spcAft>
              <a:buSzPts val="1300"/>
              <a:buChar char="●"/>
            </a:pPr>
            <a:r>
              <a:rPr lang="id"/>
              <a:t>Hibernate Validator juga menyediakan Constraint tambahan</a:t>
            </a:r>
            <a:endParaRPr/>
          </a:p>
          <a:p>
            <a:pPr indent="-311150" lvl="0" marL="457200" rtl="0" algn="l">
              <a:spcBef>
                <a:spcPts val="0"/>
              </a:spcBef>
              <a:spcAft>
                <a:spcPts val="0"/>
              </a:spcAft>
              <a:buSzPts val="1300"/>
              <a:buChar char="●"/>
            </a:pPr>
            <a:r>
              <a:rPr lang="id"/>
              <a:t>Kita bisa melihat nya di package org.hibernate.validator.constraints</a:t>
            </a:r>
            <a:endParaRPr/>
          </a:p>
          <a:p>
            <a:pPr indent="-311150" lvl="0" marL="457200" rtl="0" algn="l">
              <a:spcBef>
                <a:spcPts val="0"/>
              </a:spcBef>
              <a:spcAft>
                <a:spcPts val="0"/>
              </a:spcAft>
              <a:buSzPts val="1300"/>
              <a:buChar char="●"/>
            </a:pPr>
            <a:r>
              <a:rPr lang="id" u="sng">
                <a:solidFill>
                  <a:schemeClr val="hlink"/>
                </a:solidFill>
                <a:hlinkClick r:id="rId3"/>
              </a:rPr>
              <a:t>https://docs.jboss.org/hibernate/stable/validator/api/org/hibernate/validator/constraints/package-summary.html</a:t>
            </a:r>
            <a:r>
              <a:rPr lang="id"/>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Payment Class</a:t>
            </a:r>
            <a:endParaRPr/>
          </a:p>
        </p:txBody>
      </p:sp>
      <p:pic>
        <p:nvPicPr>
          <p:cNvPr id="368" name="Google Shape;368;p60"/>
          <p:cNvPicPr preferRelativeResize="0"/>
          <p:nvPr/>
        </p:nvPicPr>
        <p:blipFill>
          <a:blip r:embed="rId3">
            <a:alphaModFix/>
          </a:blip>
          <a:stretch>
            <a:fillRect/>
          </a:stretch>
        </p:blipFill>
        <p:spPr>
          <a:xfrm>
            <a:off x="152400" y="2006250"/>
            <a:ext cx="8243424" cy="2984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Hibernate Validator Constraint</a:t>
            </a:r>
            <a:endParaRPr/>
          </a:p>
        </p:txBody>
      </p:sp>
      <p:pic>
        <p:nvPicPr>
          <p:cNvPr id="374" name="Google Shape;374;p61"/>
          <p:cNvPicPr preferRelativeResize="0"/>
          <p:nvPr/>
        </p:nvPicPr>
        <p:blipFill>
          <a:blip r:embed="rId3">
            <a:alphaModFix/>
          </a:blip>
          <a:stretch>
            <a:fillRect/>
          </a:stretch>
        </p:blipFill>
        <p:spPr>
          <a:xfrm>
            <a:off x="152400" y="2006250"/>
            <a:ext cx="8383622" cy="298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Grouping Constraints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Grouping Constraints</a:t>
            </a:r>
            <a:endParaRPr/>
          </a:p>
        </p:txBody>
      </p:sp>
      <p:sp>
        <p:nvSpPr>
          <p:cNvPr id="385" name="Google Shape;385;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saat Validator melakukan validasi, validator akan memvalidasi semua field yang memiliki constraint</a:t>
            </a:r>
            <a:endParaRPr/>
          </a:p>
          <a:p>
            <a:pPr indent="-311150" lvl="0" marL="457200" rtl="0" algn="l">
              <a:spcBef>
                <a:spcPts val="0"/>
              </a:spcBef>
              <a:spcAft>
                <a:spcPts val="0"/>
              </a:spcAft>
              <a:buSzPts val="1300"/>
              <a:buChar char="●"/>
            </a:pPr>
            <a:r>
              <a:rPr lang="id"/>
              <a:t>Kadang, ada saatnya misal kita ingin melakukan pengecekan beberapa hal saja pada kondisi tertentu, misal terdapat satu class yang digunakan untuk beberapa aksi, sehingga membutuhkan kombinasi validasi yang berbeda</a:t>
            </a:r>
            <a:endParaRPr/>
          </a:p>
          <a:p>
            <a:pPr indent="-311150" lvl="0" marL="457200" rtl="0" algn="l">
              <a:spcBef>
                <a:spcPts val="0"/>
              </a:spcBef>
              <a:spcAft>
                <a:spcPts val="0"/>
              </a:spcAft>
              <a:buSzPts val="1300"/>
              <a:buChar char="●"/>
            </a:pPr>
            <a:r>
              <a:rPr lang="id"/>
              <a:t>Dalam kasus ini, kita bisa menggunakan Grouping Constraints</a:t>
            </a:r>
            <a:endParaRPr/>
          </a:p>
          <a:p>
            <a:pPr indent="-311150" lvl="0" marL="457200" rtl="0" algn="l">
              <a:spcBef>
                <a:spcPts val="0"/>
              </a:spcBef>
              <a:spcAft>
                <a:spcPts val="0"/>
              </a:spcAft>
              <a:buSzPts val="1300"/>
              <a:buChar char="●"/>
            </a:pPr>
            <a:r>
              <a:rPr lang="id"/>
              <a:t>Grouping Constraint merupakan teknik mengelompokkan constraint yang terdapat di class</a:t>
            </a:r>
            <a:endParaRPr/>
          </a:p>
          <a:p>
            <a:pPr indent="-311150" lvl="0" marL="457200" rtl="0" algn="l">
              <a:spcBef>
                <a:spcPts val="0"/>
              </a:spcBef>
              <a:spcAft>
                <a:spcPts val="0"/>
              </a:spcAft>
              <a:buSzPts val="1300"/>
              <a:buChar char="●"/>
            </a:pPr>
            <a:r>
              <a:rPr lang="id"/>
              <a:t>Dengan menambahkan group, saat melakukan validasi, kita bisa memilih group mana yang akan divalidasi</a:t>
            </a:r>
            <a:endParaRPr/>
          </a:p>
          <a:p>
            <a:pPr indent="-311150" lvl="0" marL="457200" rtl="0" algn="l">
              <a:spcBef>
                <a:spcPts val="0"/>
              </a:spcBef>
              <a:spcAft>
                <a:spcPts val="0"/>
              </a:spcAft>
              <a:buSzPts val="1300"/>
              <a:buChar char="●"/>
            </a:pPr>
            <a:r>
              <a:rPr lang="id"/>
              <a:t>Setiap constraint bisa memiliki lebih dari satu grup</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 OOP</a:t>
            </a:r>
            <a:endParaRPr/>
          </a:p>
          <a:p>
            <a:pPr indent="-311150" lvl="0" marL="457200" rtl="0" algn="l">
              <a:spcBef>
                <a:spcPts val="0"/>
              </a:spcBef>
              <a:spcAft>
                <a:spcPts val="0"/>
              </a:spcAft>
              <a:buSzPts val="1300"/>
              <a:buChar char="●"/>
            </a:pPr>
            <a:r>
              <a:rPr lang="id"/>
              <a:t>Java Generic</a:t>
            </a:r>
            <a:endParaRPr/>
          </a:p>
          <a:p>
            <a:pPr indent="-311150" lvl="0" marL="457200" rtl="0" algn="l">
              <a:spcBef>
                <a:spcPts val="0"/>
              </a:spcBef>
              <a:spcAft>
                <a:spcPts val="0"/>
              </a:spcAft>
              <a:buSzPts val="1300"/>
              <a:buChar char="●"/>
            </a:pPr>
            <a:r>
              <a:rPr lang="id"/>
              <a:t>Java Collection</a:t>
            </a:r>
            <a:endParaRPr/>
          </a:p>
          <a:p>
            <a:pPr indent="-311150" lvl="0" marL="457200" rtl="0" algn="l">
              <a:spcBef>
                <a:spcPts val="0"/>
              </a:spcBef>
              <a:spcAft>
                <a:spcPts val="0"/>
              </a:spcAft>
              <a:buSzPts val="1300"/>
              <a:buChar char="●"/>
            </a:pPr>
            <a:r>
              <a:rPr lang="id"/>
              <a:t>Apache Maven</a:t>
            </a:r>
            <a:endParaRPr/>
          </a:p>
          <a:p>
            <a:pPr indent="-311150" lvl="0" marL="457200" rtl="0" algn="l">
              <a:spcBef>
                <a:spcPts val="0"/>
              </a:spcBef>
              <a:spcAft>
                <a:spcPts val="0"/>
              </a:spcAft>
              <a:buSzPts val="1300"/>
              <a:buChar char="●"/>
            </a:pPr>
            <a:r>
              <a:rPr lang="id"/>
              <a:t>Java Date &amp; Time API</a:t>
            </a:r>
            <a:endParaRPr/>
          </a:p>
          <a:p>
            <a:pPr indent="-311150" lvl="0" marL="457200" rtl="0" algn="l">
              <a:spcBef>
                <a:spcPts val="0"/>
              </a:spcBef>
              <a:spcAft>
                <a:spcPts val="0"/>
              </a:spcAft>
              <a:buSzPts val="1300"/>
              <a:buChar char="●"/>
            </a:pPr>
            <a:r>
              <a:rPr lang="id"/>
              <a:t>Java Unit Test</a:t>
            </a:r>
            <a:endParaRPr/>
          </a:p>
          <a:p>
            <a:pPr indent="-311150" lvl="0" marL="457200" rtl="0" algn="l">
              <a:spcBef>
                <a:spcPts val="0"/>
              </a:spcBef>
              <a:spcAft>
                <a:spcPts val="0"/>
              </a:spcAft>
              <a:buSzPts val="1300"/>
              <a:buChar char="●"/>
            </a:pPr>
            <a:r>
              <a:rPr lang="id"/>
              <a:t>Java Reflection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Group</a:t>
            </a:r>
            <a:endParaRPr/>
          </a:p>
        </p:txBody>
      </p:sp>
      <p:pic>
        <p:nvPicPr>
          <p:cNvPr id="391" name="Google Shape;391;p64"/>
          <p:cNvPicPr preferRelativeResize="0"/>
          <p:nvPr/>
        </p:nvPicPr>
        <p:blipFill>
          <a:blip r:embed="rId3">
            <a:alphaModFix/>
          </a:blip>
          <a:stretch>
            <a:fillRect/>
          </a:stretch>
        </p:blipFill>
        <p:spPr>
          <a:xfrm>
            <a:off x="152400" y="2006250"/>
            <a:ext cx="8839201" cy="1070155"/>
          </a:xfrm>
          <a:prstGeom prst="rect">
            <a:avLst/>
          </a:prstGeom>
          <a:noFill/>
          <a:ln>
            <a:noFill/>
          </a:ln>
        </p:spPr>
      </p:pic>
      <p:pic>
        <p:nvPicPr>
          <p:cNvPr id="392" name="Google Shape;392;p64"/>
          <p:cNvPicPr preferRelativeResize="0"/>
          <p:nvPr/>
        </p:nvPicPr>
        <p:blipFill>
          <a:blip r:embed="rId4">
            <a:alphaModFix/>
          </a:blip>
          <a:stretch>
            <a:fillRect/>
          </a:stretch>
        </p:blipFill>
        <p:spPr>
          <a:xfrm>
            <a:off x="152400" y="3228805"/>
            <a:ext cx="8839201" cy="124734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Payment Class</a:t>
            </a:r>
            <a:endParaRPr/>
          </a:p>
        </p:txBody>
      </p:sp>
      <p:pic>
        <p:nvPicPr>
          <p:cNvPr id="398" name="Google Shape;398;p65"/>
          <p:cNvPicPr preferRelativeResize="0"/>
          <p:nvPr/>
        </p:nvPicPr>
        <p:blipFill>
          <a:blip r:embed="rId3">
            <a:alphaModFix/>
          </a:blip>
          <a:stretch>
            <a:fillRect/>
          </a:stretch>
        </p:blipFill>
        <p:spPr>
          <a:xfrm>
            <a:off x="152400" y="2006250"/>
            <a:ext cx="7767439" cy="29848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Validasi Credit Card</a:t>
            </a:r>
            <a:endParaRPr/>
          </a:p>
        </p:txBody>
      </p:sp>
      <p:pic>
        <p:nvPicPr>
          <p:cNvPr id="404" name="Google Shape;404;p66"/>
          <p:cNvPicPr preferRelativeResize="0"/>
          <p:nvPr/>
        </p:nvPicPr>
        <p:blipFill>
          <a:blip r:embed="rId3">
            <a:alphaModFix/>
          </a:blip>
          <a:stretch>
            <a:fillRect/>
          </a:stretch>
        </p:blipFill>
        <p:spPr>
          <a:xfrm>
            <a:off x="152400" y="2006250"/>
            <a:ext cx="8839201" cy="270282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Validasi Virtual Account</a:t>
            </a:r>
            <a:endParaRPr/>
          </a:p>
        </p:txBody>
      </p:sp>
      <p:pic>
        <p:nvPicPr>
          <p:cNvPr id="410" name="Google Shape;410;p67"/>
          <p:cNvPicPr preferRelativeResize="0"/>
          <p:nvPr/>
        </p:nvPicPr>
        <p:blipFill>
          <a:blip r:embed="rId3">
            <a:alphaModFix/>
          </a:blip>
          <a:stretch>
            <a:fillRect/>
          </a:stretch>
        </p:blipFill>
        <p:spPr>
          <a:xfrm>
            <a:off x="152400" y="2006250"/>
            <a:ext cx="8839204" cy="252487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 Sequence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 Sequence</a:t>
            </a:r>
            <a:endParaRPr/>
          </a:p>
        </p:txBody>
      </p:sp>
      <p:sp>
        <p:nvSpPr>
          <p:cNvPr id="421" name="Google Shape;421;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melakukan validasi dengan beberapa group, tidak ada jaminan bahwa sebuah group akan dijalankan sebelum group yang lain</a:t>
            </a:r>
            <a:endParaRPr/>
          </a:p>
          <a:p>
            <a:pPr indent="-311150" lvl="0" marL="457200" rtl="0" algn="l">
              <a:spcBef>
                <a:spcPts val="0"/>
              </a:spcBef>
              <a:spcAft>
                <a:spcPts val="0"/>
              </a:spcAft>
              <a:buSzPts val="1300"/>
              <a:buChar char="●"/>
            </a:pPr>
            <a:r>
              <a:rPr lang="id"/>
              <a:t>Bean Validation memiliki annotation GroupSequence, ini digunakan untuk menentukan tahapan grup mana terlebih dahulu yang akan di validasi</a:t>
            </a:r>
            <a:endParaRPr/>
          </a:p>
          <a:p>
            <a:pPr indent="-311150" lvl="0" marL="457200" rtl="0" algn="l">
              <a:spcBef>
                <a:spcPts val="0"/>
              </a:spcBef>
              <a:spcAft>
                <a:spcPts val="0"/>
              </a:spcAft>
              <a:buSzPts val="1300"/>
              <a:buChar char="●"/>
            </a:pPr>
            <a:r>
              <a:rPr lang="id"/>
              <a:t>Kita bisa membuat group baru, lalu tambahkan annotation @GroupSequence, atau langsung di class nya</a:t>
            </a:r>
            <a:endParaRPr/>
          </a:p>
          <a:p>
            <a:pPr indent="-311150" lvl="0" marL="457200" rtl="0" algn="l">
              <a:spcBef>
                <a:spcPts val="0"/>
              </a:spcBef>
              <a:spcAft>
                <a:spcPts val="0"/>
              </a:spcAft>
              <a:buSzPts val="1300"/>
              <a:buChar char="●"/>
            </a:pPr>
            <a:r>
              <a:rPr lang="id"/>
              <a:t>Saat terjadi error validasi pada sebuah group, maka secara otomatis tidak akan dilanjutkan ke group selanjutnya</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Payment Group</a:t>
            </a:r>
            <a:endParaRPr/>
          </a:p>
        </p:txBody>
      </p:sp>
      <p:pic>
        <p:nvPicPr>
          <p:cNvPr id="427" name="Google Shape;427;p70"/>
          <p:cNvPicPr preferRelativeResize="0"/>
          <p:nvPr/>
        </p:nvPicPr>
        <p:blipFill>
          <a:blip r:embed="rId3">
            <a:alphaModFix/>
          </a:blip>
          <a:stretch>
            <a:fillRect/>
          </a:stretch>
        </p:blipFill>
        <p:spPr>
          <a:xfrm>
            <a:off x="152400" y="2006250"/>
            <a:ext cx="8839200" cy="253728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Group Sequence</a:t>
            </a:r>
            <a:endParaRPr/>
          </a:p>
        </p:txBody>
      </p:sp>
      <p:pic>
        <p:nvPicPr>
          <p:cNvPr id="433" name="Google Shape;433;p71"/>
          <p:cNvPicPr preferRelativeResize="0"/>
          <p:nvPr/>
        </p:nvPicPr>
        <p:blipFill>
          <a:blip r:embed="rId3">
            <a:alphaModFix/>
          </a:blip>
          <a:stretch>
            <a:fillRect/>
          </a:stretch>
        </p:blipFill>
        <p:spPr>
          <a:xfrm>
            <a:off x="152400" y="2006250"/>
            <a:ext cx="8839201" cy="238121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 Conversion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 Conversion</a:t>
            </a:r>
            <a:endParaRPr/>
          </a:p>
        </p:txBody>
      </p:sp>
      <p:sp>
        <p:nvSpPr>
          <p:cNvPr id="444" name="Google Shape;444;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kasus dimana terdapat sebuah class yang sudah memiliki field group, namun ternyata kita membutuhkan class tersebut di embed di class lain, sedangkan class lain menggunakan group berbeda</a:t>
            </a:r>
            <a:endParaRPr/>
          </a:p>
          <a:p>
            <a:pPr indent="-311150" lvl="0" marL="457200" rtl="0" algn="l">
              <a:spcBef>
                <a:spcPts val="0"/>
              </a:spcBef>
              <a:spcAft>
                <a:spcPts val="0"/>
              </a:spcAft>
              <a:buSzPts val="1300"/>
              <a:buChar char="●"/>
            </a:pPr>
            <a:r>
              <a:rPr lang="id"/>
              <a:t>Pada kasus seperti ini, kita bisa melakukan konversi grup</a:t>
            </a:r>
            <a:endParaRPr/>
          </a:p>
          <a:p>
            <a:pPr indent="-311150" lvl="0" marL="457200" rtl="0" algn="l">
              <a:spcBef>
                <a:spcPts val="0"/>
              </a:spcBef>
              <a:spcAft>
                <a:spcPts val="0"/>
              </a:spcAft>
              <a:buSzPts val="1300"/>
              <a:buChar char="●"/>
            </a:pPr>
            <a:r>
              <a:rPr lang="id"/>
              <a:t>Untuk melakukan konversi group, kita bisa menggunakan annotation @ConvertGroup, lalu tentukan dari group apa ke group apa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Bean Validation</a:t>
            </a:r>
            <a:endParaRPr/>
          </a:p>
          <a:p>
            <a:pPr indent="-311150" lvl="0" marL="457200" rtl="0" algn="l">
              <a:spcBef>
                <a:spcPts val="0"/>
              </a:spcBef>
              <a:spcAft>
                <a:spcPts val="0"/>
              </a:spcAft>
              <a:buSzPts val="1300"/>
              <a:buChar char="●"/>
            </a:pPr>
            <a:r>
              <a:rPr lang="id"/>
              <a:t>Validator</a:t>
            </a:r>
            <a:endParaRPr/>
          </a:p>
          <a:p>
            <a:pPr indent="-311150" lvl="0" marL="457200" rtl="0" algn="l">
              <a:spcBef>
                <a:spcPts val="0"/>
              </a:spcBef>
              <a:spcAft>
                <a:spcPts val="0"/>
              </a:spcAft>
              <a:buSzPts val="1300"/>
              <a:buChar char="●"/>
            </a:pPr>
            <a:r>
              <a:rPr lang="id"/>
              <a:t>Constraint</a:t>
            </a:r>
            <a:endParaRPr/>
          </a:p>
          <a:p>
            <a:pPr indent="-311150" lvl="0" marL="457200" rtl="0" algn="l">
              <a:spcBef>
                <a:spcPts val="0"/>
              </a:spcBef>
              <a:spcAft>
                <a:spcPts val="0"/>
              </a:spcAft>
              <a:buSzPts val="1300"/>
              <a:buChar char="●"/>
            </a:pPr>
            <a:r>
              <a:rPr lang="id"/>
              <a:t>Constraint Violation</a:t>
            </a:r>
            <a:endParaRPr/>
          </a:p>
          <a:p>
            <a:pPr indent="-311150" lvl="0" marL="457200" rtl="0" algn="l">
              <a:spcBef>
                <a:spcPts val="0"/>
              </a:spcBef>
              <a:spcAft>
                <a:spcPts val="0"/>
              </a:spcAft>
              <a:buSzPts val="1300"/>
              <a:buChar char="●"/>
            </a:pPr>
            <a:r>
              <a:rPr lang="id"/>
              <a:t>Message Interpolation</a:t>
            </a:r>
            <a:endParaRPr/>
          </a:p>
          <a:p>
            <a:pPr indent="-311150" lvl="0" marL="457200" rtl="0" algn="l">
              <a:spcBef>
                <a:spcPts val="0"/>
              </a:spcBef>
              <a:spcAft>
                <a:spcPts val="0"/>
              </a:spcAft>
              <a:buSzPts val="1300"/>
              <a:buChar char="●"/>
            </a:pPr>
            <a:r>
              <a:rPr lang="id"/>
              <a:t>Grouping</a:t>
            </a:r>
            <a:endParaRPr/>
          </a:p>
          <a:p>
            <a:pPr indent="-311150" lvl="0" marL="457200" rtl="0" algn="l">
              <a:spcBef>
                <a:spcPts val="0"/>
              </a:spcBef>
              <a:spcAft>
                <a:spcPts val="0"/>
              </a:spcAft>
              <a:buSzPts val="1300"/>
              <a:buChar char="●"/>
            </a:pPr>
            <a:r>
              <a:rPr lang="id"/>
              <a:t>Custom Validation</a:t>
            </a:r>
            <a:endParaRPr/>
          </a:p>
          <a:p>
            <a:pPr indent="-311150" lvl="0" marL="457200" rtl="0" algn="l">
              <a:spcBef>
                <a:spcPts val="0"/>
              </a:spcBef>
              <a:spcAft>
                <a:spcPts val="0"/>
              </a:spcAft>
              <a:buSzPts val="1300"/>
              <a:buChar char="●"/>
            </a:pPr>
            <a:r>
              <a:rPr lang="id"/>
              <a:t>Metadata</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Customer</a:t>
            </a:r>
            <a:endParaRPr/>
          </a:p>
        </p:txBody>
      </p:sp>
      <p:pic>
        <p:nvPicPr>
          <p:cNvPr id="450" name="Google Shape;450;p74"/>
          <p:cNvPicPr preferRelativeResize="0"/>
          <p:nvPr/>
        </p:nvPicPr>
        <p:blipFill>
          <a:blip r:embed="rId3">
            <a:alphaModFix/>
          </a:blip>
          <a:stretch>
            <a:fillRect/>
          </a:stretch>
        </p:blipFill>
        <p:spPr>
          <a:xfrm>
            <a:off x="152400" y="2006250"/>
            <a:ext cx="8839199" cy="253039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Payment</a:t>
            </a:r>
            <a:endParaRPr/>
          </a:p>
        </p:txBody>
      </p:sp>
      <p:pic>
        <p:nvPicPr>
          <p:cNvPr id="456" name="Google Shape;456;p75"/>
          <p:cNvPicPr preferRelativeResize="0"/>
          <p:nvPr/>
        </p:nvPicPr>
        <p:blipFill>
          <a:blip r:embed="rId3">
            <a:alphaModFix/>
          </a:blip>
          <a:stretch>
            <a:fillRect/>
          </a:stretch>
        </p:blipFill>
        <p:spPr>
          <a:xfrm>
            <a:off x="152400" y="2006250"/>
            <a:ext cx="7520650" cy="29848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Group Conversion</a:t>
            </a:r>
            <a:endParaRPr/>
          </a:p>
        </p:txBody>
      </p:sp>
      <p:pic>
        <p:nvPicPr>
          <p:cNvPr id="462" name="Google Shape;462;p76"/>
          <p:cNvPicPr preferRelativeResize="0"/>
          <p:nvPr/>
        </p:nvPicPr>
        <p:blipFill>
          <a:blip r:embed="rId3">
            <a:alphaModFix/>
          </a:blip>
          <a:stretch>
            <a:fillRect/>
          </a:stretch>
        </p:blipFill>
        <p:spPr>
          <a:xfrm>
            <a:off x="152400" y="2006250"/>
            <a:ext cx="8839203" cy="249471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Payload</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Payload</a:t>
            </a:r>
            <a:endParaRPr/>
          </a:p>
        </p:txBody>
      </p:sp>
      <p:sp>
        <p:nvSpPr>
          <p:cNvPr id="473" name="Google Shape;473;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aturan Annotation Constraint di Bean Validation selain memiliki method message() dan groups(), ada juga payload()</a:t>
            </a:r>
            <a:endParaRPr/>
          </a:p>
          <a:p>
            <a:pPr indent="-311150" lvl="0" marL="457200" rtl="0" algn="l">
              <a:spcBef>
                <a:spcPts val="0"/>
              </a:spcBef>
              <a:spcAft>
                <a:spcPts val="0"/>
              </a:spcAft>
              <a:buSzPts val="1300"/>
              <a:buChar char="●"/>
            </a:pPr>
            <a:r>
              <a:rPr lang="id"/>
              <a:t>Untuk apa payload()?</a:t>
            </a:r>
            <a:endParaRPr/>
          </a:p>
          <a:p>
            <a:pPr indent="-311150" lvl="0" marL="457200" rtl="0" algn="l">
              <a:spcBef>
                <a:spcPts val="0"/>
              </a:spcBef>
              <a:spcAft>
                <a:spcPts val="0"/>
              </a:spcAft>
              <a:buSzPts val="1300"/>
              <a:buChar char="●"/>
            </a:pPr>
            <a:r>
              <a:rPr lang="id"/>
              <a:t>Method payload() itu sendiri sebenarnya tidak digunakan sama sekali oleh Bean Validation, namun method ini bisa digunakan oleh kita untuk menambah informasi ketika menggunakan constraint</a:t>
            </a:r>
            <a:endParaRPr/>
          </a:p>
          <a:p>
            <a:pPr indent="-311150" lvl="0" marL="457200" rtl="0" algn="l">
              <a:spcBef>
                <a:spcPts val="0"/>
              </a:spcBef>
              <a:spcAft>
                <a:spcPts val="0"/>
              </a:spcAft>
              <a:buSzPts val="1300"/>
              <a:buChar char="●"/>
            </a:pPr>
            <a:r>
              <a:rPr lang="id" u="sng">
                <a:solidFill>
                  <a:schemeClr val="hlink"/>
                </a:solidFill>
                <a:hlinkClick r:id="rId3"/>
              </a:rPr>
              <a:t>https://jakarta.ee/specifications/bean-validation/3.0/apidocs/jakarta/validation/payload</a:t>
            </a:r>
            <a:r>
              <a:rPr lang="id"/>
              <a:t>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NotBlank Constraint</a:t>
            </a:r>
            <a:endParaRPr/>
          </a:p>
        </p:txBody>
      </p:sp>
      <p:pic>
        <p:nvPicPr>
          <p:cNvPr id="479" name="Google Shape;479;p79"/>
          <p:cNvPicPr preferRelativeResize="0"/>
          <p:nvPr/>
        </p:nvPicPr>
        <p:blipFill>
          <a:blip r:embed="rId3">
            <a:alphaModFix/>
          </a:blip>
          <a:stretch>
            <a:fillRect/>
          </a:stretch>
        </p:blipFill>
        <p:spPr>
          <a:xfrm>
            <a:off x="152400" y="2006250"/>
            <a:ext cx="8839201" cy="241629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Payload</a:t>
            </a:r>
            <a:endParaRPr/>
          </a:p>
        </p:txBody>
      </p:sp>
      <p:sp>
        <p:nvSpPr>
          <p:cNvPr id="485" name="Google Shape;485;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akan coba membuat sebuah payload yang sederhana</a:t>
            </a:r>
            <a:endParaRPr/>
          </a:p>
          <a:p>
            <a:pPr indent="-311150" lvl="0" marL="457200" rtl="0" algn="l">
              <a:spcBef>
                <a:spcPts val="0"/>
              </a:spcBef>
              <a:spcAft>
                <a:spcPts val="0"/>
              </a:spcAft>
              <a:buSzPts val="1300"/>
              <a:buChar char="●"/>
            </a:pPr>
            <a:r>
              <a:rPr lang="id"/>
              <a:t>Payload yang akan kita buat adalah sebuah class dimana jika terjadi validation error, kita ingin gunakan payload ini untuk mengirim misal email untuk memberitahu jika terjadi error</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Email Error Payload</a:t>
            </a:r>
            <a:endParaRPr/>
          </a:p>
        </p:txBody>
      </p:sp>
      <p:pic>
        <p:nvPicPr>
          <p:cNvPr id="491" name="Google Shape;491;p81"/>
          <p:cNvPicPr preferRelativeResize="0"/>
          <p:nvPr/>
        </p:nvPicPr>
        <p:blipFill>
          <a:blip r:embed="rId3">
            <a:alphaModFix/>
          </a:blip>
          <a:stretch>
            <a:fillRect/>
          </a:stretch>
        </p:blipFill>
        <p:spPr>
          <a:xfrm>
            <a:off x="152400" y="2006250"/>
            <a:ext cx="8839200" cy="189574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Payment Class</a:t>
            </a:r>
            <a:endParaRPr/>
          </a:p>
        </p:txBody>
      </p:sp>
      <p:pic>
        <p:nvPicPr>
          <p:cNvPr id="497" name="Google Shape;497;p82"/>
          <p:cNvPicPr preferRelativeResize="0"/>
          <p:nvPr/>
        </p:nvPicPr>
        <p:blipFill>
          <a:blip r:embed="rId3">
            <a:alphaModFix/>
          </a:blip>
          <a:stretch>
            <a:fillRect/>
          </a:stretch>
        </p:blipFill>
        <p:spPr>
          <a:xfrm>
            <a:off x="152400" y="2006250"/>
            <a:ext cx="8839201" cy="202330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Payload</a:t>
            </a:r>
            <a:endParaRPr/>
          </a:p>
        </p:txBody>
      </p:sp>
      <p:pic>
        <p:nvPicPr>
          <p:cNvPr id="503" name="Google Shape;503;p83"/>
          <p:cNvPicPr preferRelativeResize="0"/>
          <p:nvPr/>
        </p:nvPicPr>
        <p:blipFill>
          <a:blip r:embed="rId3">
            <a:alphaModFix/>
          </a:blip>
          <a:stretch>
            <a:fillRect/>
          </a:stretch>
        </p:blipFill>
        <p:spPr>
          <a:xfrm>
            <a:off x="152400" y="2006250"/>
            <a:ext cx="8839202" cy="28884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Bean Validation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Validation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Validation</a:t>
            </a:r>
            <a:endParaRPr/>
          </a:p>
        </p:txBody>
      </p:sp>
      <p:sp>
        <p:nvSpPr>
          <p:cNvPr id="514" name="Google Shape;514;p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Sampai saat ini kita baru hanya melakukan validasi pada object yang kita buat secara manual</a:t>
            </a:r>
            <a:endParaRPr/>
          </a:p>
          <a:p>
            <a:pPr indent="-311150" lvl="0" marL="457200" rtl="0" algn="l">
              <a:spcBef>
                <a:spcPts val="0"/>
              </a:spcBef>
              <a:spcAft>
                <a:spcPts val="0"/>
              </a:spcAft>
              <a:buSzPts val="1300"/>
              <a:buChar char="●"/>
            </a:pPr>
            <a:r>
              <a:rPr lang="id"/>
              <a:t>Bean Validation sendiri bisa digunakan untuk melakukan validasi di Method, baik itu Method Parameter atau Return Value</a:t>
            </a:r>
            <a:endParaRPr/>
          </a:p>
          <a:p>
            <a:pPr indent="-311150" lvl="0" marL="457200" rtl="0" algn="l">
              <a:spcBef>
                <a:spcPts val="0"/>
              </a:spcBef>
              <a:spcAft>
                <a:spcPts val="0"/>
              </a:spcAft>
              <a:buSzPts val="1300"/>
              <a:buChar char="●"/>
            </a:pPr>
            <a:r>
              <a:rPr lang="id"/>
              <a:t>Fitur ini memudahkan kita karena cukup menambahkan Annotation Constraint di Method Parameter</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ExecutableValidator</a:t>
            </a:r>
            <a:endParaRPr/>
          </a:p>
        </p:txBody>
      </p:sp>
      <p:sp>
        <p:nvSpPr>
          <p:cNvPr id="520" name="Google Shape;520;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melakukan validasi di Method, kita butuh object </a:t>
            </a:r>
            <a:r>
              <a:rPr lang="id"/>
              <a:t>ExecutableValidator</a:t>
            </a:r>
            <a:endParaRPr/>
          </a:p>
          <a:p>
            <a:pPr indent="-311150" lvl="0" marL="457200" rtl="0" algn="l">
              <a:spcBef>
                <a:spcPts val="0"/>
              </a:spcBef>
              <a:spcAft>
                <a:spcPts val="0"/>
              </a:spcAft>
              <a:buSzPts val="1300"/>
              <a:buChar char="●"/>
            </a:pPr>
            <a:r>
              <a:rPr lang="id"/>
              <a:t>Untuk membuat ExecutableValidator, kita bisa gunakan method forExecutables() di Validator</a:t>
            </a:r>
            <a:endParaRPr/>
          </a:p>
          <a:p>
            <a:pPr indent="-311150" lvl="0" marL="457200" rtl="0" algn="l">
              <a:spcBef>
                <a:spcPts val="0"/>
              </a:spcBef>
              <a:spcAft>
                <a:spcPts val="0"/>
              </a:spcAft>
              <a:buSzPts val="1300"/>
              <a:buChar char="●"/>
            </a:pPr>
            <a:r>
              <a:rPr lang="id" u="sng">
                <a:solidFill>
                  <a:schemeClr val="hlink"/>
                </a:solidFill>
                <a:hlinkClick r:id="rId3"/>
              </a:rPr>
              <a:t>https://jakarta.ee/specifications/bean-validation/3.0/apidocs/jakarta/validation/executable/executablevalidator</a:t>
            </a:r>
            <a:r>
              <a:rPr lang="id"/>
              <a:t>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Person Class</a:t>
            </a:r>
            <a:endParaRPr/>
          </a:p>
        </p:txBody>
      </p:sp>
      <p:pic>
        <p:nvPicPr>
          <p:cNvPr id="526" name="Google Shape;526;p87"/>
          <p:cNvPicPr preferRelativeResize="0"/>
          <p:nvPr/>
        </p:nvPicPr>
        <p:blipFill>
          <a:blip r:embed="rId3">
            <a:alphaModFix/>
          </a:blip>
          <a:stretch>
            <a:fillRect/>
          </a:stretch>
        </p:blipFill>
        <p:spPr>
          <a:xfrm>
            <a:off x="152400" y="2006250"/>
            <a:ext cx="8839200" cy="2768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Validate Method Parameter</a:t>
            </a:r>
            <a:endParaRPr/>
          </a:p>
        </p:txBody>
      </p:sp>
      <p:pic>
        <p:nvPicPr>
          <p:cNvPr id="532" name="Google Shape;532;p88"/>
          <p:cNvPicPr preferRelativeResize="0"/>
          <p:nvPr/>
        </p:nvPicPr>
        <p:blipFill>
          <a:blip r:embed="rId3">
            <a:alphaModFix/>
          </a:blip>
          <a:stretch>
            <a:fillRect/>
          </a:stretch>
        </p:blipFill>
        <p:spPr>
          <a:xfrm>
            <a:off x="152400" y="2006250"/>
            <a:ext cx="8205908" cy="2984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Validate Method Return Value</a:t>
            </a:r>
            <a:endParaRPr/>
          </a:p>
        </p:txBody>
      </p:sp>
      <p:pic>
        <p:nvPicPr>
          <p:cNvPr id="538" name="Google Shape;538;p89"/>
          <p:cNvPicPr preferRelativeResize="0"/>
          <p:nvPr/>
        </p:nvPicPr>
        <p:blipFill>
          <a:blip r:embed="rId3">
            <a:alphaModFix/>
          </a:blip>
          <a:stretch>
            <a:fillRect/>
          </a:stretch>
        </p:blipFill>
        <p:spPr>
          <a:xfrm>
            <a:off x="152400" y="2006250"/>
            <a:ext cx="8839201" cy="262726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Validation</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Validation</a:t>
            </a:r>
            <a:endParaRPr/>
          </a:p>
        </p:txBody>
      </p:sp>
      <p:sp>
        <p:nvSpPr>
          <p:cNvPr id="549" name="Google Shape;549;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ExecutableValidator tidak hanya bisa digunakan untuk melakukan validasi terhadap Method Parameter dan Method Return Value, tapi juga ke Constructor Parameter dan Constructor Return Value</a:t>
            </a:r>
            <a:endParaRPr/>
          </a:p>
          <a:p>
            <a:pPr indent="-311150" lvl="0" marL="457200" rtl="0" algn="l">
              <a:spcBef>
                <a:spcPts val="0"/>
              </a:spcBef>
              <a:spcAft>
                <a:spcPts val="0"/>
              </a:spcAft>
              <a:buSzPts val="1300"/>
              <a:buChar char="●"/>
            </a:pPr>
            <a:r>
              <a:rPr lang="id"/>
              <a:t>Cara penggunaannya sama dengan melakukan validasi di Method, yang berbeda hanya method yang digunakannya</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Person</a:t>
            </a:r>
            <a:endParaRPr/>
          </a:p>
        </p:txBody>
      </p:sp>
      <p:pic>
        <p:nvPicPr>
          <p:cNvPr id="555" name="Google Shape;555;p92"/>
          <p:cNvPicPr preferRelativeResize="0"/>
          <p:nvPr/>
        </p:nvPicPr>
        <p:blipFill>
          <a:blip r:embed="rId3">
            <a:alphaModFix/>
          </a:blip>
          <a:stretch>
            <a:fillRect/>
          </a:stretch>
        </p:blipFill>
        <p:spPr>
          <a:xfrm>
            <a:off x="152400" y="2006250"/>
            <a:ext cx="8198116"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Validate Constructor Parameter</a:t>
            </a:r>
            <a:endParaRPr/>
          </a:p>
        </p:txBody>
      </p:sp>
      <p:pic>
        <p:nvPicPr>
          <p:cNvPr id="561" name="Google Shape;561;p93"/>
          <p:cNvPicPr preferRelativeResize="0"/>
          <p:nvPr/>
        </p:nvPicPr>
        <p:blipFill>
          <a:blip r:embed="rId3">
            <a:alphaModFix/>
          </a:blip>
          <a:stretch>
            <a:fillRect/>
          </a:stretch>
        </p:blipFill>
        <p:spPr>
          <a:xfrm>
            <a:off x="152400" y="2006250"/>
            <a:ext cx="8839198" cy="27948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Bean Validation</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Bean Validation merupakan standard spesifikasi untuk melakukan validation di Java</a:t>
            </a:r>
            <a:endParaRPr/>
          </a:p>
          <a:p>
            <a:pPr indent="-311150" lvl="0" marL="457200" rtl="0" algn="l">
              <a:spcBef>
                <a:spcPts val="0"/>
              </a:spcBef>
              <a:spcAft>
                <a:spcPts val="0"/>
              </a:spcAft>
              <a:buSzPts val="1300"/>
              <a:buChar char="●"/>
            </a:pPr>
            <a:r>
              <a:rPr lang="id"/>
              <a:t>Bean Validation sendiri merupakan spesifikasi yang masuk ke dalam teknologi Java Enterprise / Jakarta Enterprise</a:t>
            </a:r>
            <a:endParaRPr/>
          </a:p>
          <a:p>
            <a:pPr indent="-311150" lvl="0" marL="457200" rtl="0" algn="l">
              <a:spcBef>
                <a:spcPts val="0"/>
              </a:spcBef>
              <a:spcAft>
                <a:spcPts val="0"/>
              </a:spcAft>
              <a:buSzPts val="1300"/>
              <a:buChar char="●"/>
            </a:pPr>
            <a:r>
              <a:rPr lang="id"/>
              <a:t>Dengan Bean Validation, kita bisa membuat kode validation yang standard di Java</a:t>
            </a:r>
            <a:endParaRPr/>
          </a:p>
          <a:p>
            <a:pPr indent="-311150" lvl="0" marL="457200" rtl="0" algn="l">
              <a:spcBef>
                <a:spcPts val="0"/>
              </a:spcBef>
              <a:spcAft>
                <a:spcPts val="0"/>
              </a:spcAft>
              <a:buSzPts val="1300"/>
              <a:buChar char="●"/>
            </a:pPr>
            <a:r>
              <a:rPr lang="id" u="sng">
                <a:solidFill>
                  <a:schemeClr val="hlink"/>
                </a:solidFill>
                <a:hlinkClick r:id="rId3"/>
              </a:rPr>
              <a:t>https://jakarta.ee/specifications/bean-validation/</a:t>
            </a:r>
            <a:r>
              <a:rPr lang="id"/>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Validate Constructor Return Value</a:t>
            </a:r>
            <a:endParaRPr/>
          </a:p>
        </p:txBody>
      </p:sp>
      <p:pic>
        <p:nvPicPr>
          <p:cNvPr id="567" name="Google Shape;567;p94"/>
          <p:cNvPicPr preferRelativeResize="0"/>
          <p:nvPr/>
        </p:nvPicPr>
        <p:blipFill>
          <a:blip r:embed="rId3">
            <a:alphaModFix/>
          </a:blip>
          <a:stretch>
            <a:fillRect/>
          </a:stretch>
        </p:blipFill>
        <p:spPr>
          <a:xfrm>
            <a:off x="152400" y="2006250"/>
            <a:ext cx="8839202" cy="278925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Message Interpolation</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Message Interpolation</a:t>
            </a:r>
            <a:endParaRPr/>
          </a:p>
        </p:txBody>
      </p:sp>
      <p:sp>
        <p:nvSpPr>
          <p:cNvPr id="578" name="Google Shape;578;p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Message Interpolation merupakan proses membuat pesan error ketika terjadi kesalahan pada constraint</a:t>
            </a:r>
            <a:endParaRPr/>
          </a:p>
          <a:p>
            <a:pPr indent="-311150" lvl="0" marL="457200" rtl="0" algn="l">
              <a:spcBef>
                <a:spcPts val="0"/>
              </a:spcBef>
              <a:spcAft>
                <a:spcPts val="0"/>
              </a:spcAft>
              <a:buSzPts val="1300"/>
              <a:buChar char="●"/>
            </a:pPr>
            <a:r>
              <a:rPr lang="id"/>
              <a:t>Secara default, pesan kesalahan akan diambil dari method message() milik constraint</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Special Character</a:t>
            </a:r>
            <a:endParaRPr/>
          </a:p>
        </p:txBody>
      </p:sp>
      <p:sp>
        <p:nvSpPr>
          <p:cNvPr id="584" name="Google Shape;584;p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Message Interpolation memiliki karakter spesial yaitu { dan }, oleh karena itu jika kita ingin menggunakan karakter tersebut, kita perlu tambahkan \ didepannya, misal \{ atau \}</a:t>
            </a:r>
            <a:endParaRPr/>
          </a:p>
          <a:p>
            <a:pPr indent="-311150" lvl="0" marL="457200" rtl="0" algn="l">
              <a:spcBef>
                <a:spcPts val="0"/>
              </a:spcBef>
              <a:spcAft>
                <a:spcPts val="0"/>
              </a:spcAft>
              <a:buSzPts val="1300"/>
              <a:buChar char="●"/>
            </a:pPr>
            <a:r>
              <a:rPr lang="id"/>
              <a:t>Kadang ketika kita membuat pesan kesalahan, kita ingin  mengambil value dari constraint nya, kita bisa menambahkan {method} yang terdapat di constraint nya, secara otomatis nilai di constraint  akan ditambahkan ke message nya</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Order</a:t>
            </a:r>
            <a:endParaRPr/>
          </a:p>
        </p:txBody>
      </p:sp>
      <p:pic>
        <p:nvPicPr>
          <p:cNvPr id="590" name="Google Shape;590;p98"/>
          <p:cNvPicPr preferRelativeResize="0"/>
          <p:nvPr/>
        </p:nvPicPr>
        <p:blipFill>
          <a:blip r:embed="rId3">
            <a:alphaModFix/>
          </a:blip>
          <a:stretch>
            <a:fillRect/>
          </a:stretch>
        </p:blipFill>
        <p:spPr>
          <a:xfrm>
            <a:off x="152400" y="2006250"/>
            <a:ext cx="8839202" cy="236648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Message Interpolation</a:t>
            </a:r>
            <a:endParaRPr/>
          </a:p>
        </p:txBody>
      </p:sp>
      <p:pic>
        <p:nvPicPr>
          <p:cNvPr id="596" name="Google Shape;596;p99"/>
          <p:cNvPicPr preferRelativeResize="0"/>
          <p:nvPr/>
        </p:nvPicPr>
        <p:blipFill>
          <a:blip r:embed="rId3">
            <a:alphaModFix/>
          </a:blip>
          <a:stretch>
            <a:fillRect/>
          </a:stretch>
        </p:blipFill>
        <p:spPr>
          <a:xfrm>
            <a:off x="152400" y="2006250"/>
            <a:ext cx="8468381" cy="29848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Resource Bundle</a:t>
            </a:r>
            <a:endParaRPr/>
          </a:p>
        </p:txBody>
      </p:sp>
      <p:sp>
        <p:nvSpPr>
          <p:cNvPr id="602" name="Google Shape;602;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hardcode pesan di dalam method message(), Bean Validation juga mendukung resource bundle, dimana kita bisa menyimpan semua pesan kesalahan di file properties</a:t>
            </a:r>
            <a:endParaRPr/>
          </a:p>
          <a:p>
            <a:pPr indent="-311150" lvl="0" marL="457200" rtl="0" algn="l">
              <a:spcBef>
                <a:spcPts val="0"/>
              </a:spcBef>
              <a:spcAft>
                <a:spcPts val="0"/>
              </a:spcAft>
              <a:buSzPts val="1300"/>
              <a:buChar char="●"/>
            </a:pPr>
            <a:r>
              <a:rPr lang="id"/>
              <a:t>Hal ini sangat bagus ketika kita butuh mendukung pesan kesalahan dengan beberapa bahasa</a:t>
            </a:r>
            <a:endParaRPr/>
          </a:p>
          <a:p>
            <a:pPr indent="-311150" lvl="0" marL="457200" rtl="0" algn="l">
              <a:spcBef>
                <a:spcPts val="0"/>
              </a:spcBef>
              <a:spcAft>
                <a:spcPts val="0"/>
              </a:spcAft>
              <a:buSzPts val="1300"/>
              <a:buChar char="●"/>
            </a:pPr>
            <a:r>
              <a:rPr lang="id"/>
              <a:t>Caranya kita cukup buat file ValidationMessages.properties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ValidationMessages.properties</a:t>
            </a:r>
            <a:endParaRPr/>
          </a:p>
        </p:txBody>
      </p:sp>
      <p:pic>
        <p:nvPicPr>
          <p:cNvPr id="608" name="Google Shape;608;p101"/>
          <p:cNvPicPr preferRelativeResize="0"/>
          <p:nvPr/>
        </p:nvPicPr>
        <p:blipFill>
          <a:blip r:embed="rId3">
            <a:alphaModFix/>
          </a:blip>
          <a:stretch>
            <a:fillRect/>
          </a:stretch>
        </p:blipFill>
        <p:spPr>
          <a:xfrm>
            <a:off x="152400" y="2006250"/>
            <a:ext cx="8839199" cy="155192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Order Class</a:t>
            </a:r>
            <a:endParaRPr/>
          </a:p>
        </p:txBody>
      </p:sp>
      <p:pic>
        <p:nvPicPr>
          <p:cNvPr id="614" name="Google Shape;614;p102"/>
          <p:cNvPicPr preferRelativeResize="0"/>
          <p:nvPr/>
        </p:nvPicPr>
        <p:blipFill>
          <a:blip r:embed="rId3">
            <a:alphaModFix/>
          </a:blip>
          <a:stretch>
            <a:fillRect/>
          </a:stretch>
        </p:blipFill>
        <p:spPr>
          <a:xfrm>
            <a:off x="152400" y="2006250"/>
            <a:ext cx="8839202" cy="276953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Message </a:t>
            </a:r>
            <a:r>
              <a:rPr lang="id"/>
              <a:t>Internationalization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Hibernate Validator</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Bean Validation hanyalah spesifikasi standard, isinya hanyalah kumpulan kontrak Interface dan Annotation, mirip seperti JDBC (Java Database Connectivity)</a:t>
            </a:r>
            <a:endParaRPr/>
          </a:p>
          <a:p>
            <a:pPr indent="-311150" lvl="0" marL="457200" rtl="0" algn="l">
              <a:spcBef>
                <a:spcPts val="0"/>
              </a:spcBef>
              <a:spcAft>
                <a:spcPts val="0"/>
              </a:spcAft>
              <a:buSzPts val="1300"/>
              <a:buChar char="●"/>
            </a:pPr>
            <a:r>
              <a:rPr lang="id"/>
              <a:t>Untuk implementasinya, kita butuh Driver untuk Bean Validation</a:t>
            </a:r>
            <a:endParaRPr/>
          </a:p>
          <a:p>
            <a:pPr indent="-311150" lvl="0" marL="457200" rtl="0" algn="l">
              <a:spcBef>
                <a:spcPts val="0"/>
              </a:spcBef>
              <a:spcAft>
                <a:spcPts val="0"/>
              </a:spcAft>
              <a:buSzPts val="1300"/>
              <a:buChar char="●"/>
            </a:pPr>
            <a:r>
              <a:rPr lang="id"/>
              <a:t>Hibernate Validator adalah salah satu driver atau implementasi Bean Validation yang paling populer saat ini</a:t>
            </a:r>
            <a:endParaRPr/>
          </a:p>
          <a:p>
            <a:pPr indent="-311150" lvl="0" marL="457200" rtl="0" algn="l">
              <a:spcBef>
                <a:spcPts val="0"/>
              </a:spcBef>
              <a:spcAft>
                <a:spcPts val="0"/>
              </a:spcAft>
              <a:buSzPts val="1300"/>
              <a:buChar char="●"/>
            </a:pPr>
            <a:r>
              <a:rPr lang="id" u="sng">
                <a:solidFill>
                  <a:schemeClr val="hlink"/>
                </a:solidFill>
                <a:hlinkClick r:id="rId3"/>
              </a:rPr>
              <a:t>https://hibernate.org/validator/</a:t>
            </a:r>
            <a:r>
              <a:rPr lang="id"/>
              <a:t>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Message Internationalization</a:t>
            </a:r>
            <a:endParaRPr/>
          </a:p>
        </p:txBody>
      </p:sp>
      <p:sp>
        <p:nvSpPr>
          <p:cNvPr id="625" name="Google Shape;625;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saat kita menggunakan Resource Bundle, Locale yang akan dipilih adalah Locale.getDefault()</a:t>
            </a:r>
            <a:endParaRPr/>
          </a:p>
          <a:p>
            <a:pPr indent="-311150" lvl="0" marL="457200" rtl="0" algn="l">
              <a:spcBef>
                <a:spcPts val="0"/>
              </a:spcBef>
              <a:spcAft>
                <a:spcPts val="0"/>
              </a:spcAft>
              <a:buSzPts val="1300"/>
              <a:buChar char="●"/>
            </a:pPr>
            <a:r>
              <a:rPr lang="id"/>
              <a:t>Jadi jika kita ingin mengubah Locale untuk Resource Bundle, kita harus mengubah default Locale nya</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ValidationMessages_in_ID.properties</a:t>
            </a:r>
            <a:endParaRPr/>
          </a:p>
        </p:txBody>
      </p:sp>
      <p:pic>
        <p:nvPicPr>
          <p:cNvPr id="631" name="Google Shape;631;p105"/>
          <p:cNvPicPr preferRelativeResize="0"/>
          <p:nvPr/>
        </p:nvPicPr>
        <p:blipFill>
          <a:blip r:embed="rId3">
            <a:alphaModFix/>
          </a:blip>
          <a:stretch>
            <a:fillRect/>
          </a:stretch>
        </p:blipFill>
        <p:spPr>
          <a:xfrm>
            <a:off x="152400" y="2006250"/>
            <a:ext cx="8839203" cy="157113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Message Internationalization</a:t>
            </a:r>
            <a:endParaRPr/>
          </a:p>
        </p:txBody>
      </p:sp>
      <p:pic>
        <p:nvPicPr>
          <p:cNvPr id="637" name="Google Shape;637;p106"/>
          <p:cNvPicPr preferRelativeResize="0"/>
          <p:nvPr/>
        </p:nvPicPr>
        <p:blipFill>
          <a:blip r:embed="rId3">
            <a:alphaModFix/>
          </a:blip>
          <a:stretch>
            <a:fillRect/>
          </a:stretch>
        </p:blipFill>
        <p:spPr>
          <a:xfrm>
            <a:off x="152400" y="2006250"/>
            <a:ext cx="8839200" cy="279254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MessageInterpolator</a:t>
            </a:r>
            <a:endParaRPr/>
          </a:p>
        </p:txBody>
      </p:sp>
      <p:sp>
        <p:nvSpPr>
          <p:cNvPr id="643" name="Google Shape;643;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yang cara lumayan sulit, namun lebih flexible adalah menggunakan </a:t>
            </a:r>
            <a:r>
              <a:rPr lang="id"/>
              <a:t>MessageInterpolator</a:t>
            </a:r>
            <a:r>
              <a:rPr lang="id"/>
              <a:t> secara langsung</a:t>
            </a:r>
            <a:endParaRPr/>
          </a:p>
          <a:p>
            <a:pPr indent="-311150" lvl="0" marL="457200" rtl="0" algn="l">
              <a:spcBef>
                <a:spcPts val="0"/>
              </a:spcBef>
              <a:spcAft>
                <a:spcPts val="0"/>
              </a:spcAft>
              <a:buSzPts val="1300"/>
              <a:buChar char="●"/>
            </a:pPr>
            <a:r>
              <a:rPr lang="id"/>
              <a:t>Cara ini sangat flexible, tapi sangat sulit karena kita harus membuat context secara manual untuk MessageInterpolator</a:t>
            </a:r>
            <a:endParaRPr/>
          </a:p>
          <a:p>
            <a:pPr indent="-311150" lvl="0" marL="457200" rtl="0" algn="l">
              <a:spcBef>
                <a:spcPts val="0"/>
              </a:spcBef>
              <a:spcAft>
                <a:spcPts val="0"/>
              </a:spcAft>
              <a:buSzPts val="1300"/>
              <a:buChar char="●"/>
            </a:pPr>
            <a:r>
              <a:rPr lang="id"/>
              <a:t>Kita tidak perlu mengubah Default Locale, hanya cukup  gunakan parameter Locale di Message Interpolator</a:t>
            </a:r>
            <a:endParaRPr/>
          </a:p>
          <a:p>
            <a:pPr indent="-311150" lvl="0" marL="457200" rtl="0" algn="l">
              <a:spcBef>
                <a:spcPts val="0"/>
              </a:spcBef>
              <a:spcAft>
                <a:spcPts val="0"/>
              </a:spcAft>
              <a:buSzPts val="1300"/>
              <a:buChar char="●"/>
            </a:pPr>
            <a:r>
              <a:rPr lang="id" u="sng">
                <a:solidFill>
                  <a:schemeClr val="hlink"/>
                </a:solidFill>
                <a:hlinkClick r:id="rId3"/>
              </a:rPr>
              <a:t>https://jakarta.ee/specifications/bean-validation/3.0/apidocs/jakarta/validation/messageinterpolator</a:t>
            </a:r>
            <a:r>
              <a:rPr lang="id"/>
              <a:t>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Message Interpolator</a:t>
            </a:r>
            <a:endParaRPr/>
          </a:p>
        </p:txBody>
      </p:sp>
      <p:pic>
        <p:nvPicPr>
          <p:cNvPr id="649" name="Google Shape;649;p108"/>
          <p:cNvPicPr preferRelativeResize="0"/>
          <p:nvPr/>
        </p:nvPicPr>
        <p:blipFill>
          <a:blip r:embed="rId3">
            <a:alphaModFix/>
          </a:blip>
          <a:stretch>
            <a:fillRect/>
          </a:stretch>
        </p:blipFill>
        <p:spPr>
          <a:xfrm>
            <a:off x="152400" y="2006250"/>
            <a:ext cx="8561335" cy="298484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Custom Constraint</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Custom Constraint</a:t>
            </a:r>
            <a:endParaRPr/>
          </a:p>
        </p:txBody>
      </p:sp>
      <p:sp>
        <p:nvSpPr>
          <p:cNvPr id="660" name="Google Shape;660;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Sampai saat ini, kita hanya menggunakan Constraint Built-In yang terdapat di Bean Validation dan Hibernate Validator</a:t>
            </a:r>
            <a:endParaRPr/>
          </a:p>
          <a:p>
            <a:pPr indent="-311150" lvl="0" marL="457200" rtl="0" algn="l">
              <a:spcBef>
                <a:spcPts val="0"/>
              </a:spcBef>
              <a:spcAft>
                <a:spcPts val="0"/>
              </a:spcAft>
              <a:buSzPts val="1300"/>
              <a:buChar char="●"/>
            </a:pPr>
            <a:r>
              <a:rPr lang="id"/>
              <a:t>Bagaimana jika ternyata Constraint Built-In tersebut tidak bisa memenuhi kebutuhan validasi kita? </a:t>
            </a:r>
            <a:endParaRPr/>
          </a:p>
          <a:p>
            <a:pPr indent="-311150" lvl="0" marL="457200" rtl="0" algn="l">
              <a:spcBef>
                <a:spcPts val="0"/>
              </a:spcBef>
              <a:spcAft>
                <a:spcPts val="0"/>
              </a:spcAft>
              <a:buSzPts val="1300"/>
              <a:buChar char="●"/>
            </a:pPr>
            <a:r>
              <a:rPr lang="id"/>
              <a:t>Maka kita bisa membuat Constraint sendiri, atau istilahnya Custom Constraint</a:t>
            </a:r>
            <a:endParaRPr/>
          </a:p>
          <a:p>
            <a:pPr indent="-311150" lvl="0" marL="457200" rtl="0" algn="l">
              <a:spcBef>
                <a:spcPts val="0"/>
              </a:spcBef>
              <a:spcAft>
                <a:spcPts val="0"/>
              </a:spcAft>
              <a:buSzPts val="1300"/>
              <a:buChar char="●"/>
            </a:pPr>
            <a:r>
              <a:rPr lang="id"/>
              <a:t>Untuk membuat Constraint, kita perlu mengikuti aturan nya, pertama kita buat Constraint Annotation, lalu kita buat ConstraintValidator</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Check Case Constraint</a:t>
            </a:r>
            <a:endParaRPr/>
          </a:p>
        </p:txBody>
      </p:sp>
      <p:sp>
        <p:nvSpPr>
          <p:cNvPr id="666" name="Google Shape;666;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Misal, sekarang kita akan membuat sebuah constraint validation yang digunakan untuk melakukan pengecekan case sebuah string</a:t>
            </a:r>
            <a:endParaRPr/>
          </a:p>
          <a:p>
            <a:pPr indent="-311150" lvl="0" marL="457200" rtl="0" algn="l">
              <a:spcBef>
                <a:spcPts val="0"/>
              </a:spcBef>
              <a:spcAft>
                <a:spcPts val="0"/>
              </a:spcAft>
              <a:buSzPts val="1300"/>
              <a:buChar char="●"/>
            </a:pPr>
            <a:r>
              <a:rPr lang="id"/>
              <a:t>Agar dinamis, kita akan tambahkan method mode() nya di constraint, yang bisa dipilih apakah harus UPPER atau lower</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Enum CaseMode</a:t>
            </a:r>
            <a:endParaRPr/>
          </a:p>
        </p:txBody>
      </p:sp>
      <p:pic>
        <p:nvPicPr>
          <p:cNvPr id="672" name="Google Shape;672;p112"/>
          <p:cNvPicPr preferRelativeResize="0"/>
          <p:nvPr/>
        </p:nvPicPr>
        <p:blipFill>
          <a:blip r:embed="rId3">
            <a:alphaModFix/>
          </a:blip>
          <a:stretch>
            <a:fillRect/>
          </a:stretch>
        </p:blipFill>
        <p:spPr>
          <a:xfrm>
            <a:off x="152400" y="2006250"/>
            <a:ext cx="8839200" cy="265539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Annotation  CheckCase</a:t>
            </a:r>
            <a:endParaRPr/>
          </a:p>
        </p:txBody>
      </p:sp>
      <p:pic>
        <p:nvPicPr>
          <p:cNvPr id="678" name="Google Shape;678;p113"/>
          <p:cNvPicPr preferRelativeResize="0"/>
          <p:nvPr/>
        </p:nvPicPr>
        <p:blipFill>
          <a:blip r:embed="rId3">
            <a:alphaModFix/>
          </a:blip>
          <a:stretch>
            <a:fillRect/>
          </a:stretch>
        </p:blipFill>
        <p:spPr>
          <a:xfrm>
            <a:off x="152400" y="2006250"/>
            <a:ext cx="7846139" cy="2984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Menggunakan Bean Validation</a:t>
            </a:r>
            <a:endParaRPr/>
          </a:p>
        </p:txBody>
      </p:sp>
      <p:pic>
        <p:nvPicPr>
          <p:cNvPr id="212" name="Google Shape;212;p33"/>
          <p:cNvPicPr preferRelativeResize="0"/>
          <p:nvPr/>
        </p:nvPicPr>
        <p:blipFill>
          <a:blip r:embed="rId3">
            <a:alphaModFix/>
          </a:blip>
          <a:stretch>
            <a:fillRect/>
          </a:stretch>
        </p:blipFill>
        <p:spPr>
          <a:xfrm>
            <a:off x="1476375" y="2006250"/>
            <a:ext cx="6191250" cy="26670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CheckCaseValidator (1)</a:t>
            </a:r>
            <a:endParaRPr/>
          </a:p>
        </p:txBody>
      </p:sp>
      <p:pic>
        <p:nvPicPr>
          <p:cNvPr id="684" name="Google Shape;684;p114"/>
          <p:cNvPicPr preferRelativeResize="0"/>
          <p:nvPr/>
        </p:nvPicPr>
        <p:blipFill>
          <a:blip r:embed="rId3">
            <a:alphaModFix/>
          </a:blip>
          <a:stretch>
            <a:fillRect/>
          </a:stretch>
        </p:blipFill>
        <p:spPr>
          <a:xfrm>
            <a:off x="152400" y="2006250"/>
            <a:ext cx="8839204" cy="260186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CheckCaseValidator (2)</a:t>
            </a:r>
            <a:endParaRPr/>
          </a:p>
        </p:txBody>
      </p:sp>
      <p:pic>
        <p:nvPicPr>
          <p:cNvPr id="690" name="Google Shape;690;p115"/>
          <p:cNvPicPr preferRelativeResize="0"/>
          <p:nvPr/>
        </p:nvPicPr>
        <p:blipFill>
          <a:blip r:embed="rId3">
            <a:alphaModFix/>
          </a:blip>
          <a:stretch>
            <a:fillRect/>
          </a:stretch>
        </p:blipFill>
        <p:spPr>
          <a:xfrm>
            <a:off x="152400" y="2006250"/>
            <a:ext cx="8005302" cy="298484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Order Class</a:t>
            </a:r>
            <a:endParaRPr/>
          </a:p>
        </p:txBody>
      </p:sp>
      <p:pic>
        <p:nvPicPr>
          <p:cNvPr id="696" name="Google Shape;696;p116"/>
          <p:cNvPicPr preferRelativeResize="0"/>
          <p:nvPr/>
        </p:nvPicPr>
        <p:blipFill>
          <a:blip r:embed="rId3">
            <a:alphaModFix/>
          </a:blip>
          <a:stretch>
            <a:fillRect/>
          </a:stretch>
        </p:blipFill>
        <p:spPr>
          <a:xfrm>
            <a:off x="152400" y="2006250"/>
            <a:ext cx="7999398" cy="29848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Custom Constraint Validation</a:t>
            </a:r>
            <a:endParaRPr/>
          </a:p>
        </p:txBody>
      </p:sp>
      <p:pic>
        <p:nvPicPr>
          <p:cNvPr id="702" name="Google Shape;702;p117"/>
          <p:cNvPicPr preferRelativeResize="0"/>
          <p:nvPr/>
        </p:nvPicPr>
        <p:blipFill>
          <a:blip r:embed="rId3">
            <a:alphaModFix/>
          </a:blip>
          <a:stretch>
            <a:fillRect/>
          </a:stretch>
        </p:blipFill>
        <p:spPr>
          <a:xfrm>
            <a:off x="152400" y="2006250"/>
            <a:ext cx="8839201" cy="2492782"/>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 Composition</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 Composition</a:t>
            </a:r>
            <a:endParaRPr/>
          </a:p>
        </p:txBody>
      </p:sp>
      <p:sp>
        <p:nvSpPr>
          <p:cNvPr id="713" name="Google Shape;713;p1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perhatikan pada Order.id, kita lihat terdapat 3 constraint annotation, @Size, @NotBlank dan @CheckCase. Bahkan pada skenario tertentu, bisa jadi akan sangat banyak sekali constraint pada sebuah field, yang semakin lama akan semakin membingungkan</a:t>
            </a:r>
            <a:endParaRPr/>
          </a:p>
          <a:p>
            <a:pPr indent="-311150" lvl="0" marL="457200" rtl="0" algn="l">
              <a:spcBef>
                <a:spcPts val="0"/>
              </a:spcBef>
              <a:spcAft>
                <a:spcPts val="0"/>
              </a:spcAft>
              <a:buSzPts val="1300"/>
              <a:buChar char="●"/>
            </a:pPr>
            <a:r>
              <a:rPr lang="id"/>
              <a:t>Bean Validation mendukung Constraint Composition, dimana kita bisa membuat Constraint baru yang didalamnya sebenarnya adalah kumpulan Constraint lainnya</a:t>
            </a:r>
            <a:endParaRPr/>
          </a:p>
          <a:p>
            <a:pPr indent="-311150" lvl="0" marL="457200" rtl="0" algn="l">
              <a:spcBef>
                <a:spcPts val="0"/>
              </a:spcBef>
              <a:spcAft>
                <a:spcPts val="0"/>
              </a:spcAft>
              <a:buSzPts val="1300"/>
              <a:buChar char="●"/>
            </a:pPr>
            <a:r>
              <a:rPr lang="id"/>
              <a:t>Caranya sangat mudah,  kita cukup membuat Constraint Annotation, lalu tambahkan Constraint Annotation lain pada Constraint yang kita buat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Constraint CheckOrderId</a:t>
            </a:r>
            <a:endParaRPr/>
          </a:p>
        </p:txBody>
      </p:sp>
      <p:pic>
        <p:nvPicPr>
          <p:cNvPr id="719" name="Google Shape;719;p120"/>
          <p:cNvPicPr preferRelativeResize="0"/>
          <p:nvPr/>
        </p:nvPicPr>
        <p:blipFill>
          <a:blip r:embed="rId3">
            <a:alphaModFix/>
          </a:blip>
          <a:stretch>
            <a:fillRect/>
          </a:stretch>
        </p:blipFill>
        <p:spPr>
          <a:xfrm>
            <a:off x="152400" y="2006250"/>
            <a:ext cx="8839201" cy="270057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Order Class</a:t>
            </a:r>
            <a:endParaRPr/>
          </a:p>
        </p:txBody>
      </p:sp>
      <p:pic>
        <p:nvPicPr>
          <p:cNvPr id="725" name="Google Shape;725;p121"/>
          <p:cNvPicPr preferRelativeResize="0"/>
          <p:nvPr/>
        </p:nvPicPr>
        <p:blipFill>
          <a:blip r:embed="rId3">
            <a:alphaModFix/>
          </a:blip>
          <a:stretch>
            <a:fillRect/>
          </a:stretch>
        </p:blipFill>
        <p:spPr>
          <a:xfrm>
            <a:off x="152400" y="2006250"/>
            <a:ext cx="8839202" cy="1883764"/>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t>
            </a:r>
            <a:r>
              <a:rPr lang="id"/>
              <a:t>ReportAsSingleViolation</a:t>
            </a:r>
            <a:endParaRPr/>
          </a:p>
        </p:txBody>
      </p:sp>
      <p:sp>
        <p:nvSpPr>
          <p:cNvPr id="731" name="Google Shape;731;p1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semua Constraint di Constraint Composite akan dieksekusi, jadi jika misal  terdapat lebih dari satu error, maka semua error akan diberitahukan</a:t>
            </a:r>
            <a:endParaRPr/>
          </a:p>
          <a:p>
            <a:pPr indent="-311150" lvl="0" marL="457200" rtl="0" algn="l">
              <a:spcBef>
                <a:spcPts val="0"/>
              </a:spcBef>
              <a:spcAft>
                <a:spcPts val="0"/>
              </a:spcAft>
              <a:buSzPts val="1300"/>
              <a:buChar char="●"/>
            </a:pPr>
            <a:r>
              <a:rPr lang="id"/>
              <a:t>Kadang ada baiknya, jika misal terdapat satu constraint yang error, kita tidak perlu lakukan pengecekan ke  constraint berikutnya</a:t>
            </a:r>
            <a:endParaRPr/>
          </a:p>
          <a:p>
            <a:pPr indent="-311150" lvl="0" marL="457200" rtl="0" algn="l">
              <a:spcBef>
                <a:spcPts val="0"/>
              </a:spcBef>
              <a:spcAft>
                <a:spcPts val="0"/>
              </a:spcAft>
              <a:buSzPts val="1300"/>
              <a:buChar char="●"/>
            </a:pPr>
            <a:r>
              <a:rPr lang="id"/>
              <a:t>Untuk melakukan hal ini, kita bisa tambahkan annotation @</a:t>
            </a:r>
            <a:r>
              <a:rPr lang="id"/>
              <a:t>ReportAsSingleViolation pada Composite Constraint Annotation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@ReportAsSingleViolation</a:t>
            </a:r>
            <a:endParaRPr/>
          </a:p>
        </p:txBody>
      </p:sp>
      <p:pic>
        <p:nvPicPr>
          <p:cNvPr id="737" name="Google Shape;737;p123"/>
          <p:cNvPicPr preferRelativeResize="0"/>
          <p:nvPr/>
        </p:nvPicPr>
        <p:blipFill>
          <a:blip r:embed="rId3">
            <a:alphaModFix/>
          </a:blip>
          <a:stretch>
            <a:fillRect/>
          </a:stretch>
        </p:blipFill>
        <p:spPr>
          <a:xfrm>
            <a:off x="152400" y="2006250"/>
            <a:ext cx="8208338" cy="2984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